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333" r:id="rId2"/>
    <p:sldId id="335" r:id="rId3"/>
    <p:sldId id="334" r:id="rId4"/>
    <p:sldId id="394" r:id="rId5"/>
    <p:sldId id="401" r:id="rId6"/>
    <p:sldId id="400" r:id="rId7"/>
    <p:sldId id="403" r:id="rId8"/>
    <p:sldId id="402" r:id="rId9"/>
    <p:sldId id="405" r:id="rId10"/>
    <p:sldId id="406" r:id="rId11"/>
    <p:sldId id="404" r:id="rId12"/>
    <p:sldId id="407" r:id="rId13"/>
    <p:sldId id="399" r:id="rId14"/>
    <p:sldId id="408" r:id="rId15"/>
    <p:sldId id="409" r:id="rId16"/>
    <p:sldId id="410" r:id="rId17"/>
    <p:sldId id="411" r:id="rId18"/>
    <p:sldId id="412" r:id="rId19"/>
    <p:sldId id="413" r:id="rId20"/>
    <p:sldId id="414" r:id="rId21"/>
    <p:sldId id="415" r:id="rId22"/>
    <p:sldId id="416" r:id="rId23"/>
    <p:sldId id="422" r:id="rId24"/>
    <p:sldId id="398" r:id="rId25"/>
    <p:sldId id="417" r:id="rId26"/>
    <p:sldId id="418" r:id="rId27"/>
    <p:sldId id="419" r:id="rId28"/>
    <p:sldId id="420" r:id="rId29"/>
    <p:sldId id="42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0000"/>
    <a:srgbClr val="0000FF"/>
    <a:srgbClr val="006600"/>
    <a:srgbClr val="0000CC"/>
    <a:srgbClr val="9C0C2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98" autoAdjust="0"/>
    <p:restoredTop sz="98566" autoAdjust="0"/>
  </p:normalViewPr>
  <p:slideViewPr>
    <p:cSldViewPr snapToGrid="0">
      <p:cViewPr varScale="1">
        <p:scale>
          <a:sx n="82" d="100"/>
          <a:sy n="82" d="100"/>
        </p:scale>
        <p:origin x="126" y="1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12/4/2024</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12/4/2024</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12/4/2024</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12/4/2024</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12/4/2024</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12/4/2024</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12/4/2024</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12/4/2024</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12/4/2024</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12/4/2024</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12/4/2024</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12/4/2024</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1,1,Slide 1"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2920274" y="1240351"/>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KHOA HỌC TỰ NHIÊN 7</a:t>
            </a:r>
          </a:p>
        </p:txBody>
      </p:sp>
      <p:sp>
        <p:nvSpPr>
          <p:cNvPr id="13" name="Title 1"/>
          <p:cNvSpPr txBox="1">
            <a:spLocks/>
          </p:cNvSpPr>
          <p:nvPr/>
        </p:nvSpPr>
        <p:spPr>
          <a:xfrm>
            <a:off x="914400" y="2522680"/>
            <a:ext cx="10363200" cy="537882"/>
          </a:xfrm>
          <a:prstGeom prst="rect">
            <a:avLst/>
          </a:prstGeom>
        </p:spPr>
        <p:txBody>
          <a:bodyPr>
            <a:normAutofit fontScale="75000" lnSpcReduction="20000"/>
          </a:bodyPr>
          <a:lstStyle/>
          <a:p>
            <a:pPr algn="ctr" eaLnBrk="0" hangingPunct="0">
              <a:defRPr/>
            </a:pPr>
            <a:r>
              <a:rPr lang="en-US" sz="4400" b="1" kern="0" dirty="0">
                <a:solidFill>
                  <a:srgbClr val="0000FF"/>
                </a:solidFill>
                <a:ea typeface="+mj-ea"/>
                <a:cs typeface="Times New Roman" pitchFamily="18" charset="0"/>
              </a:rPr>
              <a:t>BỘ SÁCH CÁNH DIỀU</a:t>
            </a:r>
            <a:endParaRPr lang="en-US" sz="4400" kern="0" dirty="0">
              <a:solidFill>
                <a:srgbClr val="0000FF"/>
              </a:solidFill>
              <a:ea typeface="+mj-ea"/>
              <a:cs typeface="Times New Roman" pitchFamily="18"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328230" y="1814032"/>
            <a:ext cx="5776686" cy="1815882"/>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 Khi em đánh trống mạnh thì biên độ dao động của mặt trống lớn, các mảnh vụn này sẽ nảy lên cao hơn. Tiếng trống khi đó nghe được sẽ to.</a:t>
            </a:r>
          </a:p>
        </p:txBody>
      </p:sp>
      <p:pic>
        <p:nvPicPr>
          <p:cNvPr id="4098" name="Picture 2"/>
          <p:cNvPicPr>
            <a:picLocks noChangeAspect="1" noChangeArrowheads="1"/>
          </p:cNvPicPr>
          <p:nvPr/>
        </p:nvPicPr>
        <p:blipFill>
          <a:blip r:embed="rId2"/>
          <a:srcRect/>
          <a:stretch>
            <a:fillRect/>
          </a:stretch>
        </p:blipFill>
        <p:spPr bwMode="auto">
          <a:xfrm>
            <a:off x="0" y="-1"/>
            <a:ext cx="6458857" cy="6842259"/>
          </a:xfrm>
          <a:prstGeom prst="rect">
            <a:avLst/>
          </a:prstGeom>
          <a:noFill/>
          <a:ln w="9525">
            <a:noFill/>
            <a:miter lim="800000"/>
            <a:headEnd/>
            <a:tailEnd/>
          </a:ln>
          <a:effectLst/>
        </p:spPr>
      </p:pic>
      <p:sp>
        <p:nvSpPr>
          <p:cNvPr id="7" name="Rectangle 6"/>
          <p:cNvSpPr/>
          <p:nvPr/>
        </p:nvSpPr>
        <p:spPr>
          <a:xfrm>
            <a:off x="6328230" y="3579796"/>
            <a:ext cx="5776686" cy="1815882"/>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 Khi em đánh trống nhẹ thì biên độ dao động của mặt trống nhỏ, các mảnh vụn này sẽ nảy lên thấp hơn. Tiếng trống khi đó nghe được sẽ nhỏ.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1000" fill="hold"/>
                                        <p:tgtEl>
                                          <p:spTgt spid="4098"/>
                                        </p:tgtEl>
                                        <p:attrNameLst>
                                          <p:attrName>ppt_x</p:attrName>
                                        </p:attrNameLst>
                                      </p:cBhvr>
                                      <p:tavLst>
                                        <p:tav tm="0">
                                          <p:val>
                                            <p:strVal val="0-#ppt_w/2"/>
                                          </p:val>
                                        </p:tav>
                                        <p:tav tm="100000">
                                          <p:val>
                                            <p:strVal val="#ppt_x"/>
                                          </p:val>
                                        </p:tav>
                                      </p:tavLst>
                                    </p:anim>
                                    <p:anim calcmode="lin" valueType="num">
                                      <p:cBhvr additive="base">
                                        <p:cTn id="8" dur="1000" fill="hold"/>
                                        <p:tgtEl>
                                          <p:spTgt spid="409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iterate type="lt">
                                    <p:tmPct val="5000"/>
                                  </p:iterate>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 calcmode="lin" valueType="num">
                                      <p:cBhvr>
                                        <p:cTn id="15" dur="500" fill="hold"/>
                                        <p:tgtEl>
                                          <p:spTgt spid="9"/>
                                        </p:tgtEl>
                                        <p:attrNameLst>
                                          <p:attrName>style.rotation</p:attrName>
                                        </p:attrNameLst>
                                      </p:cBhvr>
                                      <p:tavLst>
                                        <p:tav tm="0">
                                          <p:val>
                                            <p:fltVal val="90"/>
                                          </p:val>
                                        </p:tav>
                                        <p:tav tm="100000">
                                          <p:val>
                                            <p:fltVal val="0"/>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12192000" cy="6366680"/>
          </a:xfrm>
          <a:ln>
            <a:noFill/>
          </a:ln>
        </p:spPr>
        <p:txBody>
          <a:bodyPr>
            <a:normAutofit/>
          </a:bodyPr>
          <a:lstStyle/>
          <a:p>
            <a:pPr algn="l"/>
            <a:r>
              <a:rPr lang="en-US" sz="2800" b="1" dirty="0">
                <a:solidFill>
                  <a:srgbClr val="0000FF"/>
                </a:solidFill>
                <a:latin typeface="Times New Roman" pitchFamily="18" charset="0"/>
                <a:cs typeface="Times New Roman" pitchFamily="18" charset="0"/>
              </a:rPr>
              <a:t>I. BIÊN ĐỘ VÀ ĐỘ TO CỦA ÂM</a:t>
            </a:r>
          </a:p>
          <a:p>
            <a:pPr algn="l"/>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Biên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a:t>
            </a:r>
            <a:r>
              <a:rPr lang="en-US" sz="2800" b="1" dirty="0">
                <a:solidFill>
                  <a:srgbClr val="0000FF"/>
                </a:solidFill>
                <a:latin typeface="Times New Roman" pitchFamily="18" charset="0"/>
                <a:cs typeface="Times New Roman" pitchFamily="18" charset="0"/>
              </a:rPr>
              <a:t>:</a:t>
            </a:r>
          </a:p>
          <a:p>
            <a:pPr algn="l"/>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lệch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lớn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so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bằng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nó</a:t>
            </a:r>
            <a:r>
              <a:rPr lang="en-US" sz="2800" dirty="0">
                <a:solidFill>
                  <a:srgbClr val="0000FF"/>
                </a:solidFill>
                <a:latin typeface="Times New Roman" pitchFamily="18" charset="0"/>
                <a:cs typeface="Times New Roman" pitchFamily="18" charset="0"/>
              </a:rPr>
              <a:t>.</a:t>
            </a:r>
          </a:p>
          <a:p>
            <a:pPr algn="l"/>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dài</a:t>
            </a:r>
            <a:r>
              <a:rPr lang="en-US" sz="2800" dirty="0">
                <a:solidFill>
                  <a:srgbClr val="0000FF"/>
                </a:solidFill>
                <a:latin typeface="Times New Roman" pitchFamily="18" charset="0"/>
                <a:cs typeface="Times New Roman" pitchFamily="18" charset="0"/>
              </a:rPr>
              <a:t>.</a:t>
            </a:r>
          </a:p>
          <a:p>
            <a:pPr algn="l"/>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Độ</a:t>
            </a:r>
            <a:r>
              <a:rPr lang="en-US" sz="2800" b="1" dirty="0">
                <a:solidFill>
                  <a:srgbClr val="0000FF"/>
                </a:solidFill>
                <a:latin typeface="Times New Roman" pitchFamily="18" charset="0"/>
                <a:cs typeface="Times New Roman" pitchFamily="18" charset="0"/>
              </a:rPr>
              <a:t> to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âm</a:t>
            </a:r>
            <a:endParaRPr lang="en-US" sz="2800" b="1" dirty="0">
              <a:solidFill>
                <a:srgbClr val="0000FF"/>
              </a:solidFill>
              <a:latin typeface="Times New Roman" pitchFamily="18" charset="0"/>
              <a:cs typeface="Times New Roman" pitchFamily="18" charset="0"/>
            </a:endParaRPr>
          </a:p>
          <a:p>
            <a:pPr algn="l"/>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càng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lớn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càng</a:t>
            </a:r>
            <a:r>
              <a:rPr lang="en-US" sz="2800" dirty="0">
                <a:solidFill>
                  <a:srgbClr val="0000FF"/>
                </a:solidFill>
                <a:latin typeface="Times New Roman" pitchFamily="18" charset="0"/>
                <a:cs typeface="Times New Roman" pitchFamily="18" charset="0"/>
              </a:rPr>
              <a:t> to.</a:t>
            </a:r>
          </a:p>
          <a:p>
            <a:pPr algn="l"/>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to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bằng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đêxiben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hiệu</a:t>
            </a:r>
            <a:r>
              <a:rPr lang="en-US" sz="2800" dirty="0">
                <a:solidFill>
                  <a:srgbClr val="0000FF"/>
                </a:solidFill>
                <a:latin typeface="Times New Roman" pitchFamily="18" charset="0"/>
                <a:cs typeface="Times New Roman" pitchFamily="18" charset="0"/>
              </a:rPr>
              <a:t> dB.</a:t>
            </a:r>
          </a:p>
          <a:p>
            <a:pPr algn="l"/>
            <a:r>
              <a:rPr lang="en-US" sz="2800" b="1" dirty="0">
                <a:solidFill>
                  <a:srgbClr val="0000FF"/>
                </a:solidFill>
                <a:latin typeface="Times New Roman" pitchFamily="18" charset="0"/>
                <a:cs typeface="Times New Roman" pitchFamily="18" charset="0"/>
              </a:rPr>
              <a:t>II. TẦN SỐ VÀ ĐỘ CAO CỦA ÂM</a:t>
            </a:r>
          </a:p>
          <a:p>
            <a:pPr marL="514350" indent="-514350" algn="l">
              <a:buAutoNum type="arabicPeriod"/>
            </a:pPr>
            <a:r>
              <a:rPr lang="en-US" sz="2800" b="1" dirty="0" err="1">
                <a:solidFill>
                  <a:srgbClr val="0000FF"/>
                </a:solidFill>
                <a:latin typeface="Times New Roman" pitchFamily="18" charset="0"/>
                <a:cs typeface="Times New Roman" pitchFamily="18" charset="0"/>
              </a:rPr>
              <a:t>Tần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a:t>
            </a:r>
            <a:endParaRPr lang="en-US" sz="2800" b="1" dirty="0">
              <a:solidFill>
                <a:srgbClr val="0000FF"/>
              </a:solidFill>
              <a:latin typeface="Times New Roman" pitchFamily="18" charset="0"/>
              <a:cs typeface="Times New Roman" pitchFamily="18" charset="0"/>
            </a:endParaRP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a:solidFill>
                  <a:srgbClr val="FF00FF"/>
                </a:solidFill>
                <a:latin typeface="Times New Roman" pitchFamily="18" charset="0"/>
                <a:cs typeface="Times New Roman" pitchFamily="18" charset="0"/>
              </a:rPr>
              <a:t>BÀI 10: BIÊN ĐỘ, TẦN SỐ, ĐỘ CAO VÀ ĐỘ TO CỦA ÂM.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p:cTn id="7" dur="500" fill="hold"/>
                                        <p:tgtEl>
                                          <p:spTgt spid="3">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7" end="7"/>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7" end="7"/>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
                                            <p:txEl>
                                              <p:pRg st="8" end="8"/>
                                            </p:txEl>
                                          </p:spTgt>
                                        </p:tgtEl>
                                        <p:attrNameLst>
                                          <p:attrName>style.visibility</p:attrName>
                                        </p:attrNameLst>
                                      </p:cBhvr>
                                      <p:to>
                                        <p:strVal val="visible"/>
                                      </p:to>
                                    </p:set>
                                    <p:anim calcmode="lin" valueType="num">
                                      <p:cBhvr>
                                        <p:cTn id="16" dur="500" fill="hold"/>
                                        <p:tgtEl>
                                          <p:spTgt spid="3">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8" end="8"/>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2714171" y="0"/>
            <a:ext cx="5231218"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ox(in)">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6096000" cy="6366680"/>
          </a:xfrm>
          <a:ln>
            <a:solidFill>
              <a:srgbClr val="0000FF"/>
            </a:solidFill>
          </a:ln>
        </p:spPr>
        <p:txBody>
          <a:bodyPr>
            <a:normAutofit/>
          </a:bodyPr>
          <a:lstStyle/>
          <a:p>
            <a:pPr algn="l"/>
            <a:r>
              <a:rPr lang="en-US" sz="2800" b="1" dirty="0">
                <a:solidFill>
                  <a:srgbClr val="0000FF"/>
                </a:solidFill>
                <a:latin typeface="Times New Roman" pitchFamily="18" charset="0"/>
                <a:cs typeface="Times New Roman" pitchFamily="18" charset="0"/>
              </a:rPr>
              <a:t>I. BIÊN ĐỘ VÀ ĐỘ TO CỦA ÂM</a:t>
            </a:r>
          </a:p>
          <a:p>
            <a:pPr algn="l"/>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Biên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a:t>
            </a:r>
            <a:r>
              <a:rPr lang="en-US" sz="2800" b="1" dirty="0">
                <a:solidFill>
                  <a:srgbClr val="0000FF"/>
                </a:solidFill>
                <a:latin typeface="Times New Roman" pitchFamily="18" charset="0"/>
                <a:cs typeface="Times New Roman" pitchFamily="18" charset="0"/>
              </a:rPr>
              <a:t>:</a:t>
            </a:r>
          </a:p>
          <a:p>
            <a:pPr algn="l"/>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lệch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lớn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so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bằng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nó</a:t>
            </a:r>
            <a:r>
              <a:rPr lang="en-US" sz="2800" dirty="0">
                <a:solidFill>
                  <a:srgbClr val="0000FF"/>
                </a:solidFill>
                <a:latin typeface="Times New Roman" pitchFamily="18" charset="0"/>
                <a:cs typeface="Times New Roman" pitchFamily="18" charset="0"/>
              </a:rPr>
              <a:t>.</a:t>
            </a:r>
          </a:p>
          <a:p>
            <a:pPr algn="l"/>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dài</a:t>
            </a:r>
            <a:r>
              <a:rPr lang="en-US" sz="2800" dirty="0">
                <a:solidFill>
                  <a:srgbClr val="0000FF"/>
                </a:solidFill>
                <a:latin typeface="Times New Roman" pitchFamily="18" charset="0"/>
                <a:cs typeface="Times New Roman" pitchFamily="18" charset="0"/>
              </a:rPr>
              <a:t>.</a:t>
            </a:r>
          </a:p>
          <a:p>
            <a:pPr algn="l"/>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Độ</a:t>
            </a:r>
            <a:r>
              <a:rPr lang="en-US" sz="2800" b="1" dirty="0">
                <a:solidFill>
                  <a:srgbClr val="0000FF"/>
                </a:solidFill>
                <a:latin typeface="Times New Roman" pitchFamily="18" charset="0"/>
                <a:cs typeface="Times New Roman" pitchFamily="18" charset="0"/>
              </a:rPr>
              <a:t> to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âm</a:t>
            </a:r>
            <a:endParaRPr lang="en-US" sz="2800" b="1" dirty="0">
              <a:solidFill>
                <a:srgbClr val="0000FF"/>
              </a:solidFill>
              <a:latin typeface="Times New Roman" pitchFamily="18" charset="0"/>
              <a:cs typeface="Times New Roman" pitchFamily="18" charset="0"/>
            </a:endParaRPr>
          </a:p>
          <a:p>
            <a:pPr algn="l"/>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càng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lớn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càng</a:t>
            </a:r>
            <a:r>
              <a:rPr lang="en-US" sz="2800" dirty="0">
                <a:solidFill>
                  <a:srgbClr val="0000FF"/>
                </a:solidFill>
                <a:latin typeface="Times New Roman" pitchFamily="18" charset="0"/>
                <a:cs typeface="Times New Roman" pitchFamily="18" charset="0"/>
              </a:rPr>
              <a:t> to.</a:t>
            </a:r>
          </a:p>
          <a:p>
            <a:pPr algn="l">
              <a:buFontTx/>
              <a:buChar cha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to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bằng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đêxiben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hiệu</a:t>
            </a:r>
            <a:r>
              <a:rPr lang="en-US" sz="2800" dirty="0">
                <a:solidFill>
                  <a:srgbClr val="0000FF"/>
                </a:solidFill>
                <a:latin typeface="Times New Roman" pitchFamily="18" charset="0"/>
                <a:cs typeface="Times New Roman" pitchFamily="18" charset="0"/>
              </a:rPr>
              <a:t> dB.</a:t>
            </a:r>
          </a:p>
          <a:p>
            <a:pPr algn="l"/>
            <a:endParaRPr lang="en-US" sz="2800" dirty="0">
              <a:solidFill>
                <a:srgbClr val="0000FF"/>
              </a:solidFill>
              <a:latin typeface="Times New Roman" pitchFamily="18" charset="0"/>
              <a:cs typeface="Times New Roman" pitchFamily="18" charset="0"/>
            </a:endParaRP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a:solidFill>
                  <a:srgbClr val="FF00FF"/>
                </a:solidFill>
                <a:latin typeface="Times New Roman" pitchFamily="18" charset="0"/>
                <a:cs typeface="Times New Roman" pitchFamily="18" charset="0"/>
              </a:rPr>
              <a:t>BÀI 10: BIÊN ĐỘ, TẦN SỐ, ĐỘ CAO VÀ ĐỘ TO CỦA ÂM.</a:t>
            </a:r>
          </a:p>
        </p:txBody>
      </p:sp>
      <p:sp>
        <p:nvSpPr>
          <p:cNvPr id="4" name="Subtitle 2"/>
          <p:cNvSpPr txBox="1">
            <a:spLocks/>
          </p:cNvSpPr>
          <p:nvPr/>
        </p:nvSpPr>
        <p:spPr>
          <a:xfrm>
            <a:off x="6096000" y="491320"/>
            <a:ext cx="6096000" cy="6366680"/>
          </a:xfrm>
          <a:prstGeom prst="rect">
            <a:avLst/>
          </a:prstGeom>
          <a:ln>
            <a:solidFill>
              <a:srgbClr val="0000FF"/>
            </a:solidFill>
          </a:ln>
        </p:spPr>
        <p:txBody>
          <a:bodyPr vert="horz" lIns="91440" tIns="45720" rIns="91440" bIns="45720" rtlCol="0">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II. TẦN SỐ VÀ ĐỘ CAO CỦA ÂM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1.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Tần</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số</a:t>
            </a:r>
            <a:endPar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Tần</a:t>
            </a:r>
            <a:r>
              <a:rPr kumimoji="0" lang="en-US"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số</a:t>
            </a:r>
            <a:r>
              <a:rPr kumimoji="0" lang="en-US"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là</a:t>
            </a:r>
            <a:r>
              <a:rPr kumimoji="0" lang="en-US"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số</a:t>
            </a:r>
            <a:r>
              <a:rPr kumimoji="0" lang="en-US"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dao</a:t>
            </a:r>
            <a:r>
              <a:rPr kumimoji="0" lang="en-US"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động</a:t>
            </a:r>
            <a:r>
              <a:rPr kumimoji="0" lang="en-US"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trong</a:t>
            </a:r>
            <a:r>
              <a:rPr kumimoji="0" lang="en-US"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một</a:t>
            </a:r>
            <a:r>
              <a:rPr kumimoji="0" lang="en-US"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giây</a:t>
            </a:r>
            <a:r>
              <a:rPr kumimoji="0" lang="en-US"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Đơn</a:t>
            </a:r>
            <a:r>
              <a:rPr kumimoji="0" lang="en-US"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vị</a:t>
            </a:r>
            <a:r>
              <a:rPr kumimoji="0" lang="en-US"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đo</a:t>
            </a:r>
            <a:r>
              <a:rPr kumimoji="0" lang="en-US"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tần</a:t>
            </a:r>
            <a:r>
              <a:rPr kumimoji="0" lang="en-US"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số</a:t>
            </a:r>
            <a:r>
              <a:rPr kumimoji="0" lang="en-US"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là</a:t>
            </a:r>
            <a:r>
              <a:rPr kumimoji="0" lang="en-US"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héc</a:t>
            </a:r>
            <a:r>
              <a:rPr kumimoji="0" lang="en-US"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kí</a:t>
            </a:r>
            <a:r>
              <a:rPr kumimoji="0" lang="en-US"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hiệu</a:t>
            </a:r>
            <a:r>
              <a:rPr kumimoji="0" lang="en-US"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là</a:t>
            </a:r>
            <a:r>
              <a:rPr kumimoji="0" lang="en-US"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Hz.</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2.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Độ</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cao</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của</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âm</a:t>
            </a:r>
            <a:endPar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càng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lớn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càng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càng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bổng</a:t>
            </a:r>
            <a:r>
              <a:rPr lang="en-US" sz="2800" dirty="0">
                <a:solidFill>
                  <a:srgbClr val="0000FF"/>
                </a:solidFill>
                <a:latin typeface="Times New Roman" pitchFamily="18" charset="0"/>
                <a:cs typeface="Times New Roman" pitchFamily="18" charset="0"/>
              </a:rPr>
              <a:t>).</a:t>
            </a:r>
          </a:p>
          <a:p>
            <a:pPr>
              <a:lnSpc>
                <a:spcPct val="90000"/>
              </a:lnSpc>
              <a:spcBef>
                <a:spcPts val="1000"/>
              </a:spcBef>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càng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nhỏ</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càng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thấp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càng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trầm</a:t>
            </a:r>
            <a:r>
              <a:rPr lang="en-US" sz="2800" dirty="0">
                <a:solidFill>
                  <a:srgbClr val="0000FF"/>
                </a:solidFill>
                <a:latin typeface="Times New Roman" pitchFamily="18" charset="0"/>
                <a:cs typeface="Times New Roman" pitchFamily="18"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500" fill="hold"/>
                                        <p:tgtEl>
                                          <p:spTgt spid="4">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2" end="2"/>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2" end="2"/>
                                            </p:txEl>
                                          </p:spTgt>
                                        </p:tgtEl>
                                      </p:cBhvr>
                                    </p:animEffect>
                                  </p:childTnLst>
                                </p:cTn>
                              </p:par>
                              <p:par>
                                <p:cTn id="12" presetID="41" presetClass="entr" presetSubtype="0" fill="hold" nodeType="withEffect">
                                  <p:stCondLst>
                                    <p:cond delay="0"/>
                                  </p:stCondLst>
                                  <p:iterate type="lt">
                                    <p:tmPct val="10000"/>
                                  </p:iterate>
                                  <p:childTnLst>
                                    <p:set>
                                      <p:cBhvr>
                                        <p:cTn id="13" dur="1" fill="hold">
                                          <p:stCondLst>
                                            <p:cond delay="0"/>
                                          </p:stCondLst>
                                        </p:cTn>
                                        <p:tgtEl>
                                          <p:spTgt spid="4">
                                            <p:txEl>
                                              <p:pRg st="3" end="3"/>
                                            </p:txEl>
                                          </p:spTgt>
                                        </p:tgtEl>
                                        <p:attrNameLst>
                                          <p:attrName>style.visibility</p:attrName>
                                        </p:attrNameLst>
                                      </p:cBhvr>
                                      <p:to>
                                        <p:strVal val="visible"/>
                                      </p:to>
                                    </p:set>
                                    <p:anim calcmode="lin" valueType="num">
                                      <p:cBhvr>
                                        <p:cTn id="14" dur="500" fill="hold"/>
                                        <p:tgtEl>
                                          <p:spTgt spid="4">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xEl>
                                              <p:pRg st="3" end="3"/>
                                            </p:txEl>
                                          </p:spTgt>
                                        </p:tgtEl>
                                        <p:attrNameLst>
                                          <p:attrName>ppt_y</p:attrName>
                                        </p:attrNameLst>
                                      </p:cBhvr>
                                      <p:tavLst>
                                        <p:tav tm="0">
                                          <p:val>
                                            <p:strVal val="#ppt_y"/>
                                          </p:val>
                                        </p:tav>
                                        <p:tav tm="100000">
                                          <p:val>
                                            <p:strVal val="#ppt_y"/>
                                          </p:val>
                                        </p:tav>
                                      </p:tavLst>
                                    </p:anim>
                                    <p:anim calcmode="lin" valueType="num">
                                      <p:cBhvr>
                                        <p:cTn id="16" dur="500" fill="hold"/>
                                        <p:tgtEl>
                                          <p:spTgt spid="4">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4">
                                            <p:txEl>
                                              <p:pRg st="3" end="3"/>
                                            </p:txEl>
                                          </p:spTgt>
                                        </p:tgtEl>
                                      </p:cBhvr>
                                    </p:animEffect>
                                  </p:childTnLst>
                                </p:cTn>
                              </p:par>
                              <p:par>
                                <p:cTn id="19" presetID="41" presetClass="entr" presetSubtype="0" fill="hold" nodeType="withEffect">
                                  <p:stCondLst>
                                    <p:cond delay="0"/>
                                  </p:stCondLst>
                                  <p:iterate type="lt">
                                    <p:tmPct val="10000"/>
                                  </p:iterate>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p:cTn id="21" dur="500" fill="hold"/>
                                        <p:tgtEl>
                                          <p:spTgt spid="4">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4">
                                            <p:txEl>
                                              <p:pRg st="4" end="4"/>
                                            </p:txEl>
                                          </p:spTgt>
                                        </p:tgtEl>
                                        <p:attrNameLst>
                                          <p:attrName>ppt_y</p:attrName>
                                        </p:attrNameLst>
                                      </p:cBhvr>
                                      <p:tavLst>
                                        <p:tav tm="0">
                                          <p:val>
                                            <p:strVal val="#ppt_y"/>
                                          </p:val>
                                        </p:tav>
                                        <p:tav tm="100000">
                                          <p:val>
                                            <p:strVal val="#ppt_y"/>
                                          </p:val>
                                        </p:tav>
                                      </p:tavLst>
                                    </p:anim>
                                    <p:anim calcmode="lin" valueType="num">
                                      <p:cBhvr>
                                        <p:cTn id="23" dur="500" fill="hold"/>
                                        <p:tgtEl>
                                          <p:spTgt spid="4">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4">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4">
                                            <p:txEl>
                                              <p:pRg st="4" end="4"/>
                                            </p:txEl>
                                          </p:spTgt>
                                        </p:tgtEl>
                                      </p:cBhvr>
                                    </p:animEffect>
                                  </p:childTnLst>
                                </p:cTn>
                              </p:par>
                              <p:par>
                                <p:cTn id="26" presetID="41" presetClass="entr" presetSubtype="0" fill="hold" nodeType="withEffect">
                                  <p:stCondLst>
                                    <p:cond delay="0"/>
                                  </p:stCondLst>
                                  <p:iterate type="lt">
                                    <p:tmPct val="10000"/>
                                  </p:iterate>
                                  <p:childTnLst>
                                    <p:set>
                                      <p:cBhvr>
                                        <p:cTn id="27" dur="1" fill="hold">
                                          <p:stCondLst>
                                            <p:cond delay="0"/>
                                          </p:stCondLst>
                                        </p:cTn>
                                        <p:tgtEl>
                                          <p:spTgt spid="4">
                                            <p:txEl>
                                              <p:pRg st="5" end="5"/>
                                            </p:txEl>
                                          </p:spTgt>
                                        </p:tgtEl>
                                        <p:attrNameLst>
                                          <p:attrName>style.visibility</p:attrName>
                                        </p:attrNameLst>
                                      </p:cBhvr>
                                      <p:to>
                                        <p:strVal val="visible"/>
                                      </p:to>
                                    </p:set>
                                    <p:anim calcmode="lin" valueType="num">
                                      <p:cBhvr>
                                        <p:cTn id="28" dur="500" fill="hold"/>
                                        <p:tgtEl>
                                          <p:spTgt spid="4">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4">
                                            <p:txEl>
                                              <p:pRg st="5" end="5"/>
                                            </p:txEl>
                                          </p:spTgt>
                                        </p:tgtEl>
                                        <p:attrNameLst>
                                          <p:attrName>ppt_y</p:attrName>
                                        </p:attrNameLst>
                                      </p:cBhvr>
                                      <p:tavLst>
                                        <p:tav tm="0">
                                          <p:val>
                                            <p:strVal val="#ppt_y"/>
                                          </p:val>
                                        </p:tav>
                                        <p:tav tm="100000">
                                          <p:val>
                                            <p:strVal val="#ppt_y"/>
                                          </p:val>
                                        </p:tav>
                                      </p:tavLst>
                                    </p:anim>
                                    <p:anim calcmode="lin" valueType="num">
                                      <p:cBhvr>
                                        <p:cTn id="30" dur="500" fill="hold"/>
                                        <p:tgtEl>
                                          <p:spTgt spid="4">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4">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4">
                                            <p:txEl>
                                              <p:pRg st="5" end="5"/>
                                            </p:txEl>
                                          </p:spTgt>
                                        </p:tgtEl>
                                      </p:cBhvr>
                                    </p:animEffect>
                                  </p:childTnLst>
                                </p:cTn>
                              </p:par>
                              <p:par>
                                <p:cTn id="33" presetID="41" presetClass="entr" presetSubtype="0" fill="hold" nodeType="withEffect">
                                  <p:stCondLst>
                                    <p:cond delay="0"/>
                                  </p:stCondLst>
                                  <p:iterate type="lt">
                                    <p:tmPct val="10000"/>
                                  </p:iterate>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p:cTn id="35" dur="500" fill="hold"/>
                                        <p:tgtEl>
                                          <p:spTgt spid="4">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4">
                                            <p:txEl>
                                              <p:pRg st="6" end="6"/>
                                            </p:txEl>
                                          </p:spTgt>
                                        </p:tgtEl>
                                        <p:attrNameLst>
                                          <p:attrName>ppt_y</p:attrName>
                                        </p:attrNameLst>
                                      </p:cBhvr>
                                      <p:tavLst>
                                        <p:tav tm="0">
                                          <p:val>
                                            <p:strVal val="#ppt_y"/>
                                          </p:val>
                                        </p:tav>
                                        <p:tav tm="100000">
                                          <p:val>
                                            <p:strVal val="#ppt_y"/>
                                          </p:val>
                                        </p:tav>
                                      </p:tavLst>
                                    </p:anim>
                                    <p:anim calcmode="lin" valueType="num">
                                      <p:cBhvr>
                                        <p:cTn id="37" dur="500" fill="hold"/>
                                        <p:tgtEl>
                                          <p:spTgt spid="4">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4">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2657475" y="58052"/>
            <a:ext cx="6355896" cy="4358329"/>
          </a:xfrm>
          <a:prstGeom prst="rect">
            <a:avLst/>
          </a:prstGeom>
          <a:noFill/>
          <a:ln w="9525">
            <a:noFill/>
            <a:miter lim="800000"/>
            <a:headEnd/>
            <a:tailEnd/>
          </a:ln>
          <a:effectLst/>
        </p:spPr>
      </p:pic>
      <p:sp>
        <p:nvSpPr>
          <p:cNvPr id="4" name="Rectangle 3"/>
          <p:cNvSpPr/>
          <p:nvPr/>
        </p:nvSpPr>
        <p:spPr>
          <a:xfrm>
            <a:off x="2307771" y="4174881"/>
            <a:ext cx="6792686" cy="1384995"/>
          </a:xfrm>
          <a:prstGeom prst="rect">
            <a:avLst/>
          </a:prstGeom>
        </p:spPr>
        <p:txBody>
          <a:bodyPr wrap="square">
            <a:spAutoFit/>
          </a:bodyPr>
          <a:lstStyle/>
          <a:p>
            <a:r>
              <a:rPr lang="vi-VN" sz="2800" dirty="0">
                <a:solidFill>
                  <a:srgbClr val="FF00FF"/>
                </a:solidFill>
                <a:latin typeface="Times New Roman" pitchFamily="18" charset="0"/>
                <a:cs typeface="Times New Roman" pitchFamily="18" charset="0"/>
              </a:rPr>
              <a:t>1 phút = 60 giây.</a:t>
            </a:r>
          </a:p>
          <a:p>
            <a:r>
              <a:rPr lang="en-US" sz="2800" dirty="0">
                <a:solidFill>
                  <a:srgbClr val="FF00FF"/>
                </a:solidFill>
                <a:latin typeface="Times New Roman" pitchFamily="18" charset="0"/>
                <a:cs typeface="Times New Roman" pitchFamily="18" charset="0"/>
              </a:rPr>
              <a:t>=&gt; </a:t>
            </a:r>
            <a:r>
              <a:rPr lang="vi-VN" sz="2800" dirty="0">
                <a:solidFill>
                  <a:srgbClr val="FF00FF"/>
                </a:solidFill>
                <a:latin typeface="Times New Roman" pitchFamily="18" charset="0"/>
                <a:cs typeface="Times New Roman" pitchFamily="18" charset="0"/>
              </a:rPr>
              <a:t>tần số = 72 : 60 = 1,2 Hz.</a:t>
            </a:r>
          </a:p>
          <a:p>
            <a:r>
              <a:rPr lang="vi-VN" sz="2800" dirty="0">
                <a:solidFill>
                  <a:srgbClr val="FF00FF"/>
                </a:solidFill>
                <a:latin typeface="Times New Roman" pitchFamily="18" charset="0"/>
                <a:cs typeface="Times New Roman" pitchFamily="18" charset="0"/>
              </a:rPr>
              <a:t>Vậy trái tim người này đập với tần số 1,2 Hz.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6096000" cy="6366680"/>
          </a:xfrm>
          <a:ln>
            <a:solidFill>
              <a:srgbClr val="0000FF"/>
            </a:solidFill>
          </a:ln>
        </p:spPr>
        <p:txBody>
          <a:bodyPr>
            <a:normAutofit/>
          </a:bodyPr>
          <a:lstStyle/>
          <a:p>
            <a:pPr algn="l"/>
            <a:r>
              <a:rPr lang="en-US" sz="2800" b="1" dirty="0">
                <a:solidFill>
                  <a:srgbClr val="0000FF"/>
                </a:solidFill>
                <a:latin typeface="Times New Roman" pitchFamily="18" charset="0"/>
                <a:cs typeface="Times New Roman" pitchFamily="18" charset="0"/>
              </a:rPr>
              <a:t>I. BIÊN ĐỘ VÀ ĐỘ TO CỦA ÂM</a:t>
            </a:r>
          </a:p>
          <a:p>
            <a:pPr algn="l"/>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Biên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a:t>
            </a:r>
            <a:r>
              <a:rPr lang="en-US" sz="2800" b="1" dirty="0">
                <a:solidFill>
                  <a:srgbClr val="0000FF"/>
                </a:solidFill>
                <a:latin typeface="Times New Roman" pitchFamily="18" charset="0"/>
                <a:cs typeface="Times New Roman" pitchFamily="18" charset="0"/>
              </a:rPr>
              <a:t>:</a:t>
            </a:r>
          </a:p>
          <a:p>
            <a:pPr algn="l"/>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lệch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lớn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so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bằng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nó</a:t>
            </a:r>
            <a:r>
              <a:rPr lang="en-US" sz="2800" dirty="0">
                <a:solidFill>
                  <a:srgbClr val="0000FF"/>
                </a:solidFill>
                <a:latin typeface="Times New Roman" pitchFamily="18" charset="0"/>
                <a:cs typeface="Times New Roman" pitchFamily="18" charset="0"/>
              </a:rPr>
              <a:t>.</a:t>
            </a:r>
          </a:p>
          <a:p>
            <a:pPr algn="l"/>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dài</a:t>
            </a:r>
            <a:r>
              <a:rPr lang="en-US" sz="2800" dirty="0">
                <a:solidFill>
                  <a:srgbClr val="0000FF"/>
                </a:solidFill>
                <a:latin typeface="Times New Roman" pitchFamily="18" charset="0"/>
                <a:cs typeface="Times New Roman" pitchFamily="18" charset="0"/>
              </a:rPr>
              <a:t>.</a:t>
            </a:r>
          </a:p>
          <a:p>
            <a:pPr algn="l"/>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Độ</a:t>
            </a:r>
            <a:r>
              <a:rPr lang="en-US" sz="2800" b="1" dirty="0">
                <a:solidFill>
                  <a:srgbClr val="0000FF"/>
                </a:solidFill>
                <a:latin typeface="Times New Roman" pitchFamily="18" charset="0"/>
                <a:cs typeface="Times New Roman" pitchFamily="18" charset="0"/>
              </a:rPr>
              <a:t> to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âm</a:t>
            </a:r>
            <a:endParaRPr lang="en-US" sz="2800" b="1" dirty="0">
              <a:solidFill>
                <a:srgbClr val="0000FF"/>
              </a:solidFill>
              <a:latin typeface="Times New Roman" pitchFamily="18" charset="0"/>
              <a:cs typeface="Times New Roman" pitchFamily="18" charset="0"/>
            </a:endParaRPr>
          </a:p>
          <a:p>
            <a:pPr algn="l"/>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càng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lớn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càng</a:t>
            </a:r>
            <a:r>
              <a:rPr lang="en-US" sz="2800" dirty="0">
                <a:solidFill>
                  <a:srgbClr val="0000FF"/>
                </a:solidFill>
                <a:latin typeface="Times New Roman" pitchFamily="18" charset="0"/>
                <a:cs typeface="Times New Roman" pitchFamily="18" charset="0"/>
              </a:rPr>
              <a:t> to.</a:t>
            </a:r>
          </a:p>
          <a:p>
            <a:pPr algn="l">
              <a:buFontTx/>
              <a:buChar cha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to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bằng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đêxiben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hiệu</a:t>
            </a:r>
            <a:r>
              <a:rPr lang="en-US" sz="2800" dirty="0">
                <a:solidFill>
                  <a:srgbClr val="0000FF"/>
                </a:solidFill>
                <a:latin typeface="Times New Roman" pitchFamily="18" charset="0"/>
                <a:cs typeface="Times New Roman" pitchFamily="18" charset="0"/>
              </a:rPr>
              <a:t> dB.</a:t>
            </a:r>
          </a:p>
          <a:p>
            <a:pPr algn="l"/>
            <a:endParaRPr lang="en-US" sz="2800" dirty="0">
              <a:solidFill>
                <a:srgbClr val="0000FF"/>
              </a:solidFill>
              <a:latin typeface="Times New Roman" pitchFamily="18" charset="0"/>
              <a:cs typeface="Times New Roman" pitchFamily="18" charset="0"/>
            </a:endParaRP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a:solidFill>
                  <a:srgbClr val="FF00FF"/>
                </a:solidFill>
                <a:latin typeface="Times New Roman" pitchFamily="18" charset="0"/>
                <a:cs typeface="Times New Roman" pitchFamily="18" charset="0"/>
              </a:rPr>
              <a:t>BÀI 10: BIÊN ĐỘ, TẦN SỐ, ĐỘ CAO VÀ ĐỘ TO CỦA ÂM.</a:t>
            </a:r>
          </a:p>
        </p:txBody>
      </p:sp>
      <p:sp>
        <p:nvSpPr>
          <p:cNvPr id="4" name="Subtitle 2"/>
          <p:cNvSpPr txBox="1">
            <a:spLocks/>
          </p:cNvSpPr>
          <p:nvPr/>
        </p:nvSpPr>
        <p:spPr>
          <a:xfrm>
            <a:off x="6096000" y="491320"/>
            <a:ext cx="6096000" cy="6366680"/>
          </a:xfrm>
          <a:prstGeom prst="rect">
            <a:avLst/>
          </a:prstGeom>
          <a:ln>
            <a:solidFill>
              <a:srgbClr val="0000FF"/>
            </a:solidFill>
          </a:ln>
        </p:spPr>
        <p:txBody>
          <a:bodyPr vert="horz" lIns="91440" tIns="45720" rIns="91440" bIns="45720" rtlCol="0">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II. TẦN SỐ VÀ ĐỘ CAO CỦA ÂM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1.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Tần</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số</a:t>
            </a:r>
            <a:endPar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Tần</a:t>
            </a:r>
            <a:r>
              <a:rPr kumimoji="0" lang="en-US"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số</a:t>
            </a:r>
            <a:r>
              <a:rPr kumimoji="0" lang="en-US"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là</a:t>
            </a:r>
            <a:r>
              <a:rPr kumimoji="0" lang="en-US"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số</a:t>
            </a:r>
            <a:r>
              <a:rPr kumimoji="0" lang="en-US"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dao</a:t>
            </a:r>
            <a:r>
              <a:rPr kumimoji="0" lang="en-US"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động</a:t>
            </a:r>
            <a:r>
              <a:rPr kumimoji="0" lang="en-US"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trong</a:t>
            </a:r>
            <a:r>
              <a:rPr kumimoji="0" lang="en-US"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một</a:t>
            </a:r>
            <a:r>
              <a:rPr kumimoji="0" lang="en-US"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giây</a:t>
            </a:r>
            <a:r>
              <a:rPr kumimoji="0" lang="en-US"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a:t>
            </a:r>
          </a:p>
          <a:p>
            <a:pPr marL="0" marR="0" lvl="0" indent="0" algn="l" defTabSz="914400" rtl="0" eaLnBrk="1" fontAlgn="auto" latinLnBrk="0" hangingPunct="1">
              <a:lnSpc>
                <a:spcPct val="90000"/>
              </a:lnSpc>
              <a:spcBef>
                <a:spcPts val="1000"/>
              </a:spcBef>
              <a:spcAft>
                <a:spcPts val="0"/>
              </a:spcAft>
              <a:buClrTx/>
              <a:buSzTx/>
              <a:buFontTx/>
              <a:buChar char="-"/>
              <a:tabLst/>
              <a:defRPr/>
            </a:pPr>
            <a:r>
              <a:rPr kumimoji="0" lang="en-US"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Đơn</a:t>
            </a:r>
            <a:r>
              <a:rPr kumimoji="0" lang="en-US"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vị</a:t>
            </a:r>
            <a:r>
              <a:rPr kumimoji="0" lang="en-US"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đo</a:t>
            </a:r>
            <a:r>
              <a:rPr kumimoji="0" lang="en-US"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tần</a:t>
            </a:r>
            <a:r>
              <a:rPr kumimoji="0" lang="en-US"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số</a:t>
            </a:r>
            <a:r>
              <a:rPr kumimoji="0" lang="en-US"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là</a:t>
            </a:r>
            <a:r>
              <a:rPr kumimoji="0" lang="en-US"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héc</a:t>
            </a:r>
            <a:r>
              <a:rPr kumimoji="0" lang="en-US"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kí</a:t>
            </a:r>
            <a:r>
              <a:rPr kumimoji="0" lang="en-US"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hiệu</a:t>
            </a:r>
            <a:r>
              <a:rPr kumimoji="0" lang="en-US"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là</a:t>
            </a:r>
            <a:r>
              <a:rPr kumimoji="0" lang="en-US"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Hz.</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500" fill="hold"/>
                                        <p:tgtEl>
                                          <p:spTgt spid="4">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2" end="2"/>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4">
                                            <p:txEl>
                                              <p:pRg st="3" end="3"/>
                                            </p:txEl>
                                          </p:spTgt>
                                        </p:tgtEl>
                                        <p:attrNameLst>
                                          <p:attrName>style.visibility</p:attrName>
                                        </p:attrNameLst>
                                      </p:cBhvr>
                                      <p:to>
                                        <p:strVal val="visible"/>
                                      </p:to>
                                    </p:set>
                                    <p:anim calcmode="lin" valueType="num">
                                      <p:cBhvr>
                                        <p:cTn id="16" dur="500" fill="hold"/>
                                        <p:tgtEl>
                                          <p:spTgt spid="4">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
                                            <p:txEl>
                                              <p:pRg st="3" end="3"/>
                                            </p:txEl>
                                          </p:spTgt>
                                        </p:tgtEl>
                                        <p:attrNameLst>
                                          <p:attrName>ppt_y</p:attrName>
                                        </p:attrNameLst>
                                      </p:cBhvr>
                                      <p:tavLst>
                                        <p:tav tm="0">
                                          <p:val>
                                            <p:strVal val="#ppt_y"/>
                                          </p:val>
                                        </p:tav>
                                        <p:tav tm="100000">
                                          <p:val>
                                            <p:strVal val="#ppt_y"/>
                                          </p:val>
                                        </p:tav>
                                      </p:tavLst>
                                    </p:anim>
                                    <p:anim calcmode="lin" valueType="num">
                                      <p:cBhvr>
                                        <p:cTn id="18" dur="500" fill="hold"/>
                                        <p:tgtEl>
                                          <p:spTgt spid="4">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638616" y="1277248"/>
            <a:ext cx="6273111" cy="3846287"/>
          </a:xfrm>
          <a:prstGeom prst="rect">
            <a:avLst/>
          </a:prstGeom>
          <a:noFill/>
          <a:ln w="9525">
            <a:noFill/>
            <a:miter lim="800000"/>
            <a:headEnd/>
            <a:tailEnd/>
          </a:ln>
          <a:effectLst/>
        </p:spPr>
      </p:pic>
      <p:pic>
        <p:nvPicPr>
          <p:cNvPr id="8194" name="Picture 2"/>
          <p:cNvPicPr>
            <a:picLocks noChangeAspect="1" noChangeArrowheads="1"/>
          </p:cNvPicPr>
          <p:nvPr/>
        </p:nvPicPr>
        <p:blipFill>
          <a:blip r:embed="rId3"/>
          <a:srcRect/>
          <a:stretch>
            <a:fillRect/>
          </a:stretch>
        </p:blipFill>
        <p:spPr bwMode="auto">
          <a:xfrm>
            <a:off x="6792686" y="0"/>
            <a:ext cx="4934857" cy="686393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8194"/>
                                        </p:tgtEl>
                                        <p:attrNameLst>
                                          <p:attrName>style.visibility</p:attrName>
                                        </p:attrNameLst>
                                      </p:cBhvr>
                                      <p:to>
                                        <p:strVal val="visible"/>
                                      </p:to>
                                    </p:set>
                                    <p:animEffect transition="in" filter="fade">
                                      <p:cBhvr>
                                        <p:cTn id="15" dur="1000"/>
                                        <p:tgtEl>
                                          <p:spTgt spid="8194"/>
                                        </p:tgtEl>
                                      </p:cBhvr>
                                    </p:animEffect>
                                    <p:anim calcmode="lin" valueType="num">
                                      <p:cBhvr>
                                        <p:cTn id="16" dur="1000" fill="hold"/>
                                        <p:tgtEl>
                                          <p:spTgt spid="8194"/>
                                        </p:tgtEl>
                                        <p:attrNameLst>
                                          <p:attrName>ppt_x</p:attrName>
                                        </p:attrNameLst>
                                      </p:cBhvr>
                                      <p:tavLst>
                                        <p:tav tm="0">
                                          <p:val>
                                            <p:strVal val="#ppt_x"/>
                                          </p:val>
                                        </p:tav>
                                        <p:tav tm="100000">
                                          <p:val>
                                            <p:strVal val="#ppt_x"/>
                                          </p:val>
                                        </p:tav>
                                      </p:tavLst>
                                    </p:anim>
                                    <p:anim calcmode="lin" valueType="num">
                                      <p:cBhvr>
                                        <p:cTn id="17" dur="900" decel="100000" fill="hold"/>
                                        <p:tgtEl>
                                          <p:spTgt spid="819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819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6096000" cy="6366680"/>
          </a:xfrm>
          <a:ln>
            <a:solidFill>
              <a:srgbClr val="0000FF"/>
            </a:solidFill>
          </a:ln>
        </p:spPr>
        <p:txBody>
          <a:bodyPr>
            <a:normAutofit/>
          </a:bodyPr>
          <a:lstStyle/>
          <a:p>
            <a:pPr algn="l"/>
            <a:r>
              <a:rPr lang="en-US" sz="3200" b="1" dirty="0">
                <a:solidFill>
                  <a:srgbClr val="0000FF"/>
                </a:solidFill>
                <a:latin typeface="Times New Roman" pitchFamily="18" charset="0"/>
                <a:cs typeface="Times New Roman" pitchFamily="18" charset="0"/>
              </a:rPr>
              <a:t>I. BIÊN ĐỘ VÀ ĐỘ TO CỦA ÂM</a:t>
            </a:r>
          </a:p>
          <a:p>
            <a:pPr algn="l"/>
            <a:r>
              <a:rPr lang="en-US" sz="3200" b="1" dirty="0">
                <a:solidFill>
                  <a:srgbClr val="0000FF"/>
                </a:solidFill>
                <a:latin typeface="Times New Roman" pitchFamily="18" charset="0"/>
                <a:cs typeface="Times New Roman" pitchFamily="18" charset="0"/>
              </a:rPr>
              <a:t>1. </a:t>
            </a:r>
            <a:r>
              <a:rPr lang="en-US" sz="3200" b="1" dirty="0" err="1">
                <a:solidFill>
                  <a:srgbClr val="0000FF"/>
                </a:solidFill>
                <a:latin typeface="Times New Roman" pitchFamily="18" charset="0"/>
                <a:cs typeface="Times New Roman" pitchFamily="18" charset="0"/>
              </a:rPr>
              <a:t>Biên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độ</a:t>
            </a:r>
            <a:r>
              <a:rPr lang="en-US" sz="3200" b="1" dirty="0">
                <a:solidFill>
                  <a:srgbClr val="0000FF"/>
                </a:solidFill>
                <a:latin typeface="Times New Roman" pitchFamily="18" charset="0"/>
                <a:cs typeface="Times New Roman" pitchFamily="18" charset="0"/>
              </a:rPr>
              <a:t>:</a:t>
            </a:r>
          </a:p>
          <a:p>
            <a:pPr algn="l"/>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Biên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độ</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là</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độ</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lệch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lớn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nhất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của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vật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dao</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động</a:t>
            </a:r>
            <a:r>
              <a:rPr lang="en-US" sz="3200" dirty="0">
                <a:solidFill>
                  <a:srgbClr val="0000FF"/>
                </a:solidFill>
                <a:latin typeface="Times New Roman" pitchFamily="18" charset="0"/>
                <a:cs typeface="Times New Roman" pitchFamily="18" charset="0"/>
              </a:rPr>
              <a:t> so </a:t>
            </a:r>
            <a:r>
              <a:rPr lang="en-US" sz="3200" dirty="0" err="1">
                <a:solidFill>
                  <a:srgbClr val="0000FF"/>
                </a:solidFill>
                <a:latin typeface="Times New Roman" pitchFamily="18" charset="0"/>
                <a:cs typeface="Times New Roman" pitchFamily="18" charset="0"/>
              </a:rPr>
              <a:t>với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vị</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trí</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cân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bằng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của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nó</a:t>
            </a:r>
            <a:r>
              <a:rPr lang="en-US" sz="3200" dirty="0">
                <a:solidFill>
                  <a:srgbClr val="0000FF"/>
                </a:solidFill>
                <a:latin typeface="Times New Roman" pitchFamily="18" charset="0"/>
                <a:cs typeface="Times New Roman" pitchFamily="18" charset="0"/>
              </a:rPr>
              <a:t>.</a:t>
            </a:r>
          </a:p>
          <a:p>
            <a:pPr algn="l"/>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Đơn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vị</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đo</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biên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độ</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là</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đơn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vị</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đo</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độ</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dài</a:t>
            </a:r>
            <a:r>
              <a:rPr lang="en-US" sz="3200" dirty="0">
                <a:solidFill>
                  <a:srgbClr val="0000FF"/>
                </a:solidFill>
                <a:latin typeface="Times New Roman" pitchFamily="18" charset="0"/>
                <a:cs typeface="Times New Roman" pitchFamily="18" charset="0"/>
              </a:rPr>
              <a:t>.</a:t>
            </a:r>
          </a:p>
          <a:p>
            <a:pPr algn="l"/>
            <a:r>
              <a:rPr lang="en-US" sz="3200" b="1" dirty="0">
                <a:solidFill>
                  <a:srgbClr val="0000FF"/>
                </a:solidFill>
                <a:latin typeface="Times New Roman" pitchFamily="18" charset="0"/>
                <a:cs typeface="Times New Roman" pitchFamily="18" charset="0"/>
              </a:rPr>
              <a:t>2. </a:t>
            </a:r>
            <a:r>
              <a:rPr lang="en-US" sz="3200" b="1" dirty="0" err="1">
                <a:solidFill>
                  <a:srgbClr val="0000FF"/>
                </a:solidFill>
                <a:latin typeface="Times New Roman" pitchFamily="18" charset="0"/>
                <a:cs typeface="Times New Roman" pitchFamily="18" charset="0"/>
              </a:rPr>
              <a:t>Độ</a:t>
            </a:r>
            <a:r>
              <a:rPr lang="en-US" sz="3200" b="1" dirty="0">
                <a:solidFill>
                  <a:srgbClr val="0000FF"/>
                </a:solidFill>
                <a:latin typeface="Times New Roman" pitchFamily="18" charset="0"/>
                <a:cs typeface="Times New Roman" pitchFamily="18" charset="0"/>
              </a:rPr>
              <a:t> to </a:t>
            </a:r>
            <a:r>
              <a:rPr lang="en-US" sz="3200" b="1" dirty="0" err="1">
                <a:solidFill>
                  <a:srgbClr val="0000FF"/>
                </a:solidFill>
                <a:latin typeface="Times New Roman" pitchFamily="18" charset="0"/>
                <a:cs typeface="Times New Roman" pitchFamily="18" charset="0"/>
              </a:rPr>
              <a:t>của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âm</a:t>
            </a:r>
            <a:endParaRPr lang="en-US" sz="3200" b="1" dirty="0">
              <a:solidFill>
                <a:srgbClr val="0000FF"/>
              </a:solidFill>
              <a:latin typeface="Times New Roman" pitchFamily="18" charset="0"/>
              <a:cs typeface="Times New Roman" pitchFamily="18" charset="0"/>
            </a:endParaRPr>
          </a:p>
          <a:p>
            <a:pPr algn="l"/>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Biên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độ</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dao</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động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của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vật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phát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ra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âm</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càng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lớn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âm</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càng</a:t>
            </a:r>
            <a:r>
              <a:rPr lang="en-US" sz="3200" dirty="0">
                <a:solidFill>
                  <a:srgbClr val="0000FF"/>
                </a:solidFill>
                <a:latin typeface="Times New Roman" pitchFamily="18" charset="0"/>
                <a:cs typeface="Times New Roman" pitchFamily="18" charset="0"/>
              </a:rPr>
              <a:t> to.</a:t>
            </a:r>
          </a:p>
          <a:p>
            <a:pPr algn="l">
              <a:buFontTx/>
              <a:buChar char="-"/>
            </a:pP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Độ</a:t>
            </a:r>
            <a:r>
              <a:rPr lang="en-US" sz="3200" dirty="0">
                <a:solidFill>
                  <a:srgbClr val="0000FF"/>
                </a:solidFill>
                <a:latin typeface="Times New Roman" pitchFamily="18" charset="0"/>
                <a:cs typeface="Times New Roman" pitchFamily="18" charset="0"/>
              </a:rPr>
              <a:t> to </a:t>
            </a:r>
            <a:r>
              <a:rPr lang="en-US" sz="3200" dirty="0" err="1">
                <a:solidFill>
                  <a:srgbClr val="0000FF"/>
                </a:solidFill>
                <a:latin typeface="Times New Roman" pitchFamily="18" charset="0"/>
                <a:cs typeface="Times New Roman" pitchFamily="18" charset="0"/>
              </a:rPr>
              <a:t>của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âm</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được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đo</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bằng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đơn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vị</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đêxiben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kí</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hiệu</a:t>
            </a:r>
            <a:r>
              <a:rPr lang="en-US" sz="3200" dirty="0">
                <a:solidFill>
                  <a:srgbClr val="0000FF"/>
                </a:solidFill>
                <a:latin typeface="Times New Roman" pitchFamily="18" charset="0"/>
                <a:cs typeface="Times New Roman" pitchFamily="18" charset="0"/>
              </a:rPr>
              <a:t> dB.</a:t>
            </a:r>
          </a:p>
          <a:p>
            <a:pPr algn="l"/>
            <a:endParaRPr lang="en-US" sz="2800" dirty="0">
              <a:solidFill>
                <a:srgbClr val="0000FF"/>
              </a:solidFill>
              <a:latin typeface="Times New Roman" pitchFamily="18" charset="0"/>
              <a:cs typeface="Times New Roman" pitchFamily="18" charset="0"/>
            </a:endParaRP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a:solidFill>
                  <a:srgbClr val="FF00FF"/>
                </a:solidFill>
                <a:latin typeface="Times New Roman" pitchFamily="18" charset="0"/>
                <a:cs typeface="Times New Roman" pitchFamily="18" charset="0"/>
              </a:rPr>
              <a:t>BÀI 10: BIÊN ĐỘ, TẦN SỐ, ĐỘ CAO VÀ ĐỘ TO CỦA ÂM.</a:t>
            </a:r>
          </a:p>
        </p:txBody>
      </p:sp>
      <p:sp>
        <p:nvSpPr>
          <p:cNvPr id="4" name="Subtitle 2"/>
          <p:cNvSpPr txBox="1">
            <a:spLocks/>
          </p:cNvSpPr>
          <p:nvPr/>
        </p:nvSpPr>
        <p:spPr>
          <a:xfrm>
            <a:off x="6096000" y="491320"/>
            <a:ext cx="6096000" cy="6366680"/>
          </a:xfrm>
          <a:prstGeom prst="rect">
            <a:avLst/>
          </a:prstGeom>
          <a:ln>
            <a:solidFill>
              <a:srgbClr val="0000FF"/>
            </a:solidFill>
          </a:ln>
        </p:spPr>
        <p:txBody>
          <a:bodyPr vert="horz" lIns="91440" tIns="45720" rIns="91440" bIns="45720" rtlCol="0">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II. TẦN SỐ VÀ ĐỘ CAO CỦA ÂM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1. </a:t>
            </a:r>
            <a:r>
              <a:rPr kumimoji="0" lang="en-US" sz="32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Tần</a:t>
            </a: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số</a:t>
            </a:r>
            <a:endPar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Tần</a:t>
            </a:r>
            <a:r>
              <a:rPr kumimoji="0" lang="en-US" sz="32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số</a:t>
            </a:r>
            <a:r>
              <a:rPr kumimoji="0" lang="en-US" sz="32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là</a:t>
            </a:r>
            <a:r>
              <a:rPr kumimoji="0" lang="en-US" sz="32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số</a:t>
            </a:r>
            <a:r>
              <a:rPr kumimoji="0" lang="en-US" sz="32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dao</a:t>
            </a:r>
            <a:r>
              <a:rPr kumimoji="0" lang="en-US" sz="32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động</a:t>
            </a:r>
            <a:r>
              <a:rPr kumimoji="0" lang="en-US" sz="32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trong</a:t>
            </a:r>
            <a:r>
              <a:rPr kumimoji="0" lang="en-US" sz="32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một</a:t>
            </a:r>
            <a:r>
              <a:rPr kumimoji="0" lang="en-US" sz="32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giây</a:t>
            </a:r>
            <a:r>
              <a:rPr kumimoji="0" lang="en-US" sz="32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Đơn</a:t>
            </a:r>
            <a:r>
              <a:rPr kumimoji="0" lang="en-US" sz="32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vị</a:t>
            </a:r>
            <a:r>
              <a:rPr kumimoji="0" lang="en-US" sz="32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đo</a:t>
            </a:r>
            <a:r>
              <a:rPr kumimoji="0" lang="en-US" sz="32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tần</a:t>
            </a:r>
            <a:r>
              <a:rPr kumimoji="0" lang="en-US" sz="32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số</a:t>
            </a:r>
            <a:r>
              <a:rPr kumimoji="0" lang="en-US" sz="32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là</a:t>
            </a:r>
            <a:r>
              <a:rPr kumimoji="0" lang="en-US" sz="32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héc</a:t>
            </a:r>
            <a:r>
              <a:rPr kumimoji="0" lang="en-US" sz="32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kí</a:t>
            </a:r>
            <a:r>
              <a:rPr kumimoji="0" lang="en-US" sz="32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hiệu</a:t>
            </a:r>
            <a:r>
              <a:rPr kumimoji="0" lang="en-US" sz="32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là</a:t>
            </a:r>
            <a:r>
              <a:rPr kumimoji="0" lang="en-US" sz="32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Hz.</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2. </a:t>
            </a:r>
            <a:r>
              <a:rPr kumimoji="0" lang="en-US" sz="32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Độ</a:t>
            </a: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cao</a:t>
            </a: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của</a:t>
            </a: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âm</a:t>
            </a:r>
            <a:endPar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p:cTn id="7" dur="500" fill="hold"/>
                                        <p:tgtEl>
                                          <p:spTgt spid="4">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4" end="4"/>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0" y="566057"/>
            <a:ext cx="7177249" cy="5704114"/>
          </a:xfrm>
          <a:prstGeom prst="rect">
            <a:avLst/>
          </a:prstGeom>
          <a:noFill/>
          <a:ln w="9525">
            <a:noFill/>
            <a:miter lim="800000"/>
            <a:headEnd/>
            <a:tailEnd/>
          </a:ln>
          <a:effectLst/>
        </p:spPr>
      </p:pic>
      <p:sp>
        <p:nvSpPr>
          <p:cNvPr id="6" name="TextBox 5"/>
          <p:cNvSpPr txBox="1"/>
          <p:nvPr/>
        </p:nvSpPr>
        <p:spPr>
          <a:xfrm>
            <a:off x="7242627" y="2496420"/>
            <a:ext cx="4949373" cy="523220"/>
          </a:xfrm>
          <a:prstGeom prst="rect">
            <a:avLst/>
          </a:prstGeom>
          <a:noFill/>
        </p:spPr>
        <p:txBody>
          <a:bodyPr wrap="square" rtlCol="0">
            <a:spAutoFit/>
          </a:bodyPr>
          <a:lstStyle/>
          <a:p>
            <a:r>
              <a:rPr lang="en-US" sz="2800" dirty="0" err="1">
                <a:solidFill>
                  <a:srgbClr val="FF0000"/>
                </a:solidFill>
                <a:latin typeface="Times New Roman" pitchFamily="18" charset="0"/>
                <a:cs typeface="Times New Roman" pitchFamily="18" charset="0"/>
              </a:rPr>
              <a:t>Nêu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thí</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nghiệm</a:t>
            </a:r>
            <a:r>
              <a:rPr lang="en-US" sz="2800" dirty="0">
                <a:solidFill>
                  <a:srgbClr val="FF0000"/>
                </a:solidFill>
                <a:latin typeface="Times New Roman" pitchFamily="18" charset="0"/>
                <a:cs typeface="Times New Roman" pitchFamily="18" charset="0"/>
              </a:rPr>
              <a:t>?</a:t>
            </a:r>
          </a:p>
        </p:txBody>
      </p:sp>
      <p:sp>
        <p:nvSpPr>
          <p:cNvPr id="7" name="TextBox 6"/>
          <p:cNvSpPr txBox="1"/>
          <p:nvPr/>
        </p:nvSpPr>
        <p:spPr>
          <a:xfrm>
            <a:off x="304800" y="58056"/>
            <a:ext cx="4042230" cy="523220"/>
          </a:xfrm>
          <a:prstGeom prst="rect">
            <a:avLst/>
          </a:prstGeom>
          <a:noFill/>
        </p:spPr>
        <p:txBody>
          <a:bodyPr wrap="square" rtlCol="0">
            <a:spAutoFit/>
          </a:bodyPr>
          <a:lstStyle/>
          <a:p>
            <a:r>
              <a:rPr lang="en-US" sz="2800" dirty="0" err="1">
                <a:solidFill>
                  <a:srgbClr val="FF0000"/>
                </a:solidFill>
                <a:latin typeface="Times New Roman" pitchFamily="18" charset="0"/>
                <a:cs typeface="Times New Roman" pitchFamily="18" charset="0"/>
              </a:rPr>
              <a:t>Tiến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hành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thí</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nghiệm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sau</a:t>
            </a:r>
            <a:r>
              <a:rPr lang="en-US" sz="2800" dirty="0">
                <a:solidFill>
                  <a:srgbClr val="FF0000"/>
                </a:solidFill>
                <a:latin typeface="Times New Roman" pitchFamily="18" charset="0"/>
                <a:cs typeface="Times New Roman" pitchFamily="18" charset="0"/>
              </a:rPr>
              <a:t>:</a:t>
            </a:r>
          </a:p>
        </p:txBody>
      </p:sp>
      <p:sp>
        <p:nvSpPr>
          <p:cNvPr id="8" name="TextBox 7"/>
          <p:cNvSpPr txBox="1"/>
          <p:nvPr/>
        </p:nvSpPr>
        <p:spPr>
          <a:xfrm>
            <a:off x="7286171" y="3084248"/>
            <a:ext cx="4905829" cy="1815882"/>
          </a:xfrm>
          <a:prstGeom prst="rect">
            <a:avLst/>
          </a:prstGeom>
          <a:noFill/>
        </p:spPr>
        <p:txBody>
          <a:bodyPr wrap="square" rtlCol="0">
            <a:spAutoFit/>
          </a:bodyPr>
          <a:lstStyle/>
          <a:p>
            <a:r>
              <a:rPr lang="en-US" sz="2800" dirty="0" err="1">
                <a:solidFill>
                  <a:srgbClr val="FF00FF"/>
                </a:solidFill>
                <a:latin typeface="Times New Roman" pitchFamily="18" charset="0"/>
                <a:cs typeface="Times New Roman" pitchFamily="18" charset="0"/>
              </a:rPr>
              <a:t>Kết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quả</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của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thí</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nghiệm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thước</a:t>
            </a:r>
            <a:r>
              <a:rPr lang="en-US" sz="2800" dirty="0">
                <a:solidFill>
                  <a:srgbClr val="FF00FF"/>
                </a:solidFill>
                <a:latin typeface="Times New Roman" pitchFamily="18" charset="0"/>
                <a:cs typeface="Times New Roman" pitchFamily="18" charset="0"/>
              </a:rPr>
              <a:t> rung </a:t>
            </a:r>
            <a:r>
              <a:rPr lang="en-US" sz="2800" dirty="0" err="1">
                <a:solidFill>
                  <a:srgbClr val="FF00FF"/>
                </a:solidFill>
                <a:latin typeface="Times New Roman" pitchFamily="18" charset="0"/>
                <a:cs typeface="Times New Roman" pitchFamily="18" charset="0"/>
              </a:rPr>
              <a:t>càng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nhanh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tần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số</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dao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động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của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thước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càng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lớn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âm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phát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ra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càng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cao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càng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bổng</a:t>
            </a:r>
            <a:r>
              <a:rPr lang="en-US" sz="2800" dirty="0">
                <a:solidFill>
                  <a:srgbClr val="FF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dissolve">
                                      <p:cBhvr>
                                        <p:cTn id="12" dur="500"/>
                                        <p:tgtEl>
                                          <p:spTgt spid="921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6096000" cy="6366680"/>
          </a:xfrm>
          <a:ln>
            <a:solidFill>
              <a:srgbClr val="0000FF"/>
            </a:solidFill>
          </a:ln>
        </p:spPr>
        <p:txBody>
          <a:bodyPr>
            <a:normAutofit/>
          </a:bodyPr>
          <a:lstStyle/>
          <a:p>
            <a:pPr algn="l"/>
            <a:r>
              <a:rPr lang="en-US" sz="3200" b="1" dirty="0">
                <a:solidFill>
                  <a:srgbClr val="0000FF"/>
                </a:solidFill>
                <a:latin typeface="Times New Roman" pitchFamily="18" charset="0"/>
                <a:cs typeface="Times New Roman" pitchFamily="18" charset="0"/>
              </a:rPr>
              <a:t>I. BIÊN ĐỘ VÀ ĐỘ TO CỦA ÂM</a:t>
            </a:r>
          </a:p>
          <a:p>
            <a:pPr algn="l"/>
            <a:r>
              <a:rPr lang="en-US" sz="3200" b="1" dirty="0">
                <a:solidFill>
                  <a:srgbClr val="0000FF"/>
                </a:solidFill>
                <a:latin typeface="Times New Roman" pitchFamily="18" charset="0"/>
                <a:cs typeface="Times New Roman" pitchFamily="18" charset="0"/>
              </a:rPr>
              <a:t>1. </a:t>
            </a:r>
            <a:r>
              <a:rPr lang="en-US" sz="3200" b="1" dirty="0" err="1">
                <a:solidFill>
                  <a:srgbClr val="0000FF"/>
                </a:solidFill>
                <a:latin typeface="Times New Roman" pitchFamily="18" charset="0"/>
                <a:cs typeface="Times New Roman" pitchFamily="18" charset="0"/>
              </a:rPr>
              <a:t>Biên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độ</a:t>
            </a:r>
            <a:r>
              <a:rPr lang="en-US" sz="3200" b="1" dirty="0">
                <a:solidFill>
                  <a:srgbClr val="0000FF"/>
                </a:solidFill>
                <a:latin typeface="Times New Roman" pitchFamily="18" charset="0"/>
                <a:cs typeface="Times New Roman" pitchFamily="18" charset="0"/>
              </a:rPr>
              <a:t>:</a:t>
            </a:r>
          </a:p>
          <a:p>
            <a:pPr algn="l"/>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Biên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độ</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là</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độ</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lệch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lớn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nhất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của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vật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dao</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động</a:t>
            </a:r>
            <a:r>
              <a:rPr lang="en-US" sz="3200" dirty="0">
                <a:solidFill>
                  <a:srgbClr val="0000FF"/>
                </a:solidFill>
                <a:latin typeface="Times New Roman" pitchFamily="18" charset="0"/>
                <a:cs typeface="Times New Roman" pitchFamily="18" charset="0"/>
              </a:rPr>
              <a:t> so </a:t>
            </a:r>
            <a:r>
              <a:rPr lang="en-US" sz="3200" dirty="0" err="1">
                <a:solidFill>
                  <a:srgbClr val="0000FF"/>
                </a:solidFill>
                <a:latin typeface="Times New Roman" pitchFamily="18" charset="0"/>
                <a:cs typeface="Times New Roman" pitchFamily="18" charset="0"/>
              </a:rPr>
              <a:t>với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vị</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trí</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cân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bằng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của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nó</a:t>
            </a:r>
            <a:r>
              <a:rPr lang="en-US" sz="3200" dirty="0">
                <a:solidFill>
                  <a:srgbClr val="0000FF"/>
                </a:solidFill>
                <a:latin typeface="Times New Roman" pitchFamily="18" charset="0"/>
                <a:cs typeface="Times New Roman" pitchFamily="18" charset="0"/>
              </a:rPr>
              <a:t>.</a:t>
            </a:r>
          </a:p>
          <a:p>
            <a:pPr algn="l"/>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Đơn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vị</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đo</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biên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độ</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là</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đơn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vị</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đo</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độ</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dài</a:t>
            </a:r>
            <a:r>
              <a:rPr lang="en-US" sz="3200" dirty="0">
                <a:solidFill>
                  <a:srgbClr val="0000FF"/>
                </a:solidFill>
                <a:latin typeface="Times New Roman" pitchFamily="18" charset="0"/>
                <a:cs typeface="Times New Roman" pitchFamily="18" charset="0"/>
              </a:rPr>
              <a:t>.</a:t>
            </a:r>
          </a:p>
          <a:p>
            <a:pPr algn="l"/>
            <a:r>
              <a:rPr lang="en-US" sz="3200" b="1" dirty="0">
                <a:solidFill>
                  <a:srgbClr val="0000FF"/>
                </a:solidFill>
                <a:latin typeface="Times New Roman" pitchFamily="18" charset="0"/>
                <a:cs typeface="Times New Roman" pitchFamily="18" charset="0"/>
              </a:rPr>
              <a:t>2. </a:t>
            </a:r>
            <a:r>
              <a:rPr lang="en-US" sz="3200" b="1" dirty="0" err="1">
                <a:solidFill>
                  <a:srgbClr val="0000FF"/>
                </a:solidFill>
                <a:latin typeface="Times New Roman" pitchFamily="18" charset="0"/>
                <a:cs typeface="Times New Roman" pitchFamily="18" charset="0"/>
              </a:rPr>
              <a:t>Độ</a:t>
            </a:r>
            <a:r>
              <a:rPr lang="en-US" sz="3200" b="1" dirty="0">
                <a:solidFill>
                  <a:srgbClr val="0000FF"/>
                </a:solidFill>
                <a:latin typeface="Times New Roman" pitchFamily="18" charset="0"/>
                <a:cs typeface="Times New Roman" pitchFamily="18" charset="0"/>
              </a:rPr>
              <a:t> to </a:t>
            </a:r>
            <a:r>
              <a:rPr lang="en-US" sz="3200" b="1" dirty="0" err="1">
                <a:solidFill>
                  <a:srgbClr val="0000FF"/>
                </a:solidFill>
                <a:latin typeface="Times New Roman" pitchFamily="18" charset="0"/>
                <a:cs typeface="Times New Roman" pitchFamily="18" charset="0"/>
              </a:rPr>
              <a:t>của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âm</a:t>
            </a:r>
            <a:endParaRPr lang="en-US" sz="3200" b="1" dirty="0">
              <a:solidFill>
                <a:srgbClr val="0000FF"/>
              </a:solidFill>
              <a:latin typeface="Times New Roman" pitchFamily="18" charset="0"/>
              <a:cs typeface="Times New Roman" pitchFamily="18" charset="0"/>
            </a:endParaRPr>
          </a:p>
          <a:p>
            <a:pPr algn="l"/>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Biên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độ</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dao</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động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của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vật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phát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ra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âm</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càng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lớn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âm</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càng</a:t>
            </a:r>
            <a:r>
              <a:rPr lang="en-US" sz="3200" dirty="0">
                <a:solidFill>
                  <a:srgbClr val="0000FF"/>
                </a:solidFill>
                <a:latin typeface="Times New Roman" pitchFamily="18" charset="0"/>
                <a:cs typeface="Times New Roman" pitchFamily="18" charset="0"/>
              </a:rPr>
              <a:t> to.</a:t>
            </a:r>
          </a:p>
          <a:p>
            <a:pPr algn="l">
              <a:buFontTx/>
              <a:buChar char="-"/>
            </a:pP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Độ</a:t>
            </a:r>
            <a:r>
              <a:rPr lang="en-US" sz="3200" dirty="0">
                <a:solidFill>
                  <a:srgbClr val="0000FF"/>
                </a:solidFill>
                <a:latin typeface="Times New Roman" pitchFamily="18" charset="0"/>
                <a:cs typeface="Times New Roman" pitchFamily="18" charset="0"/>
              </a:rPr>
              <a:t> to </a:t>
            </a:r>
            <a:r>
              <a:rPr lang="en-US" sz="3200" dirty="0" err="1">
                <a:solidFill>
                  <a:srgbClr val="0000FF"/>
                </a:solidFill>
                <a:latin typeface="Times New Roman" pitchFamily="18" charset="0"/>
                <a:cs typeface="Times New Roman" pitchFamily="18" charset="0"/>
              </a:rPr>
              <a:t>của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âm</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được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đo</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bằng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đơn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vị</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đêxiben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kí</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hiệu</a:t>
            </a:r>
            <a:r>
              <a:rPr lang="en-US" sz="3200" dirty="0">
                <a:solidFill>
                  <a:srgbClr val="0000FF"/>
                </a:solidFill>
                <a:latin typeface="Times New Roman" pitchFamily="18" charset="0"/>
                <a:cs typeface="Times New Roman" pitchFamily="18" charset="0"/>
              </a:rPr>
              <a:t> dB.</a:t>
            </a:r>
          </a:p>
          <a:p>
            <a:pPr algn="l"/>
            <a:endParaRPr lang="en-US" sz="2800" dirty="0">
              <a:solidFill>
                <a:srgbClr val="0000FF"/>
              </a:solidFill>
              <a:latin typeface="Times New Roman" pitchFamily="18" charset="0"/>
              <a:cs typeface="Times New Roman" pitchFamily="18" charset="0"/>
            </a:endParaRP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a:solidFill>
                  <a:srgbClr val="FF00FF"/>
                </a:solidFill>
                <a:latin typeface="Times New Roman" pitchFamily="18" charset="0"/>
                <a:cs typeface="Times New Roman" pitchFamily="18" charset="0"/>
              </a:rPr>
              <a:t>BÀI 10: BIÊN ĐỘ, TẦN SỐ, ĐỘ CAO VÀ ĐỘ TO CỦA ÂM.</a:t>
            </a:r>
          </a:p>
        </p:txBody>
      </p:sp>
      <p:sp>
        <p:nvSpPr>
          <p:cNvPr id="4" name="Subtitle 2"/>
          <p:cNvSpPr txBox="1">
            <a:spLocks/>
          </p:cNvSpPr>
          <p:nvPr/>
        </p:nvSpPr>
        <p:spPr>
          <a:xfrm>
            <a:off x="6096000" y="491320"/>
            <a:ext cx="6096000" cy="6366680"/>
          </a:xfrm>
          <a:prstGeom prst="rect">
            <a:avLst/>
          </a:prstGeom>
          <a:ln>
            <a:solidFill>
              <a:srgbClr val="0000FF"/>
            </a:solidFill>
          </a:ln>
        </p:spPr>
        <p:txBody>
          <a:bodyPr vert="horz" lIns="91440" tIns="45720" rIns="91440" bIns="45720" rtlCol="0">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II. TẦN SỐ VÀ ĐỘ CAO CỦA ÂM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1. </a:t>
            </a:r>
            <a:r>
              <a:rPr kumimoji="0" lang="en-US" sz="32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Tần</a:t>
            </a: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số</a:t>
            </a:r>
            <a:endPar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Tần</a:t>
            </a:r>
            <a:r>
              <a:rPr kumimoji="0" lang="en-US" sz="32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số</a:t>
            </a:r>
            <a:r>
              <a:rPr kumimoji="0" lang="en-US" sz="32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là</a:t>
            </a:r>
            <a:r>
              <a:rPr kumimoji="0" lang="en-US" sz="32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số</a:t>
            </a:r>
            <a:r>
              <a:rPr kumimoji="0" lang="en-US" sz="32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dao</a:t>
            </a:r>
            <a:r>
              <a:rPr kumimoji="0" lang="en-US" sz="32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động</a:t>
            </a:r>
            <a:r>
              <a:rPr kumimoji="0" lang="en-US" sz="32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trong</a:t>
            </a:r>
            <a:r>
              <a:rPr kumimoji="0" lang="en-US" sz="32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một</a:t>
            </a:r>
            <a:r>
              <a:rPr kumimoji="0" lang="en-US" sz="32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giây</a:t>
            </a:r>
            <a:r>
              <a:rPr kumimoji="0" lang="en-US" sz="32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Đơn</a:t>
            </a:r>
            <a:r>
              <a:rPr kumimoji="0" lang="en-US" sz="32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vị</a:t>
            </a:r>
            <a:r>
              <a:rPr kumimoji="0" lang="en-US" sz="32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đo</a:t>
            </a:r>
            <a:r>
              <a:rPr kumimoji="0" lang="en-US" sz="32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tần</a:t>
            </a:r>
            <a:r>
              <a:rPr kumimoji="0" lang="en-US" sz="32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số</a:t>
            </a:r>
            <a:r>
              <a:rPr kumimoji="0" lang="en-US" sz="32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là</a:t>
            </a:r>
            <a:r>
              <a:rPr kumimoji="0" lang="en-US" sz="32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héc</a:t>
            </a:r>
            <a:r>
              <a:rPr kumimoji="0" lang="en-US" sz="32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kí</a:t>
            </a:r>
            <a:r>
              <a:rPr kumimoji="0" lang="en-US" sz="32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hiệu</a:t>
            </a:r>
            <a:r>
              <a:rPr kumimoji="0" lang="en-US" sz="32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là</a:t>
            </a:r>
            <a:r>
              <a:rPr kumimoji="0" lang="en-US" sz="32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Hz.</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2. </a:t>
            </a:r>
            <a:r>
              <a:rPr kumimoji="0" lang="en-US" sz="32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Độ</a:t>
            </a: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cao</a:t>
            </a: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của</a:t>
            </a:r>
            <a:r>
              <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âm</a:t>
            </a:r>
            <a:endPar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Tần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số</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của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dao</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động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càng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lớn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âm</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càng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cao</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càng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bổng</a:t>
            </a:r>
            <a:r>
              <a:rPr lang="en-US" sz="3200" dirty="0">
                <a:solidFill>
                  <a:srgbClr val="0000FF"/>
                </a:solidFill>
                <a:latin typeface="Times New Roman" pitchFamily="18" charset="0"/>
                <a:cs typeface="Times New Roman" pitchFamily="18" charset="0"/>
              </a:rPr>
              <a:t>).</a:t>
            </a:r>
          </a:p>
          <a:p>
            <a:pPr>
              <a:lnSpc>
                <a:spcPct val="90000"/>
              </a:lnSpc>
              <a:spcBef>
                <a:spcPts val="1000"/>
              </a:spcBef>
            </a:pP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Tần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số</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của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dao</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động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càng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nhỏ</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âm</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càng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thấp</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càng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trầm</a:t>
            </a:r>
            <a:r>
              <a:rPr lang="en-US" sz="3200" dirty="0">
                <a:solidFill>
                  <a:srgbClr val="0000FF"/>
                </a:solidFill>
                <a:latin typeface="Times New Roman" pitchFamily="18" charset="0"/>
                <a:cs typeface="Times New Roman" pitchFamily="18" charset="0"/>
              </a:rPr>
              <a:t>).</a:t>
            </a:r>
            <a:endParaRPr kumimoji="0" lang="en-US"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4">
                                            <p:txEl>
                                              <p:pRg st="5" end="5"/>
                                            </p:txEl>
                                          </p:spTgt>
                                        </p:tgtEl>
                                        <p:attrNameLst>
                                          <p:attrName>style.visibility</p:attrName>
                                        </p:attrNameLst>
                                      </p:cBhvr>
                                      <p:to>
                                        <p:strVal val="visible"/>
                                      </p:to>
                                    </p:set>
                                    <p:anim calcmode="lin" valueType="num">
                                      <p:cBhvr>
                                        <p:cTn id="7" dur="500" fill="hold"/>
                                        <p:tgtEl>
                                          <p:spTgt spid="4">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5" end="5"/>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5" end="5"/>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4">
                                            <p:txEl>
                                              <p:pRg st="6" end="6"/>
                                            </p:txEl>
                                          </p:spTgt>
                                        </p:tgtEl>
                                        <p:attrNameLst>
                                          <p:attrName>style.visibility</p:attrName>
                                        </p:attrNameLst>
                                      </p:cBhvr>
                                      <p:to>
                                        <p:strVal val="visible"/>
                                      </p:to>
                                    </p:set>
                                    <p:anim calcmode="lin" valueType="num">
                                      <p:cBhvr>
                                        <p:cTn id="16" dur="500" fill="hold"/>
                                        <p:tgtEl>
                                          <p:spTgt spid="4">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
                                            <p:txEl>
                                              <p:pRg st="6" end="6"/>
                                            </p:txEl>
                                          </p:spTgt>
                                        </p:tgtEl>
                                        <p:attrNameLst>
                                          <p:attrName>ppt_y</p:attrName>
                                        </p:attrNameLst>
                                      </p:cBhvr>
                                      <p:tavLst>
                                        <p:tav tm="0">
                                          <p:val>
                                            <p:strVal val="#ppt_y"/>
                                          </p:val>
                                        </p:tav>
                                        <p:tav tm="100000">
                                          <p:val>
                                            <p:strVal val="#ppt_y"/>
                                          </p:val>
                                        </p:tav>
                                      </p:tavLst>
                                    </p:anim>
                                    <p:anim calcmode="lin" valueType="num">
                                      <p:cBhvr>
                                        <p:cTn id="18" dur="500" fill="hold"/>
                                        <p:tgtEl>
                                          <p:spTgt spid="4">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773641"/>
            <a:ext cx="12192000" cy="923330"/>
          </a:xfrm>
          <a:prstGeom prst="rect">
            <a:avLst/>
          </a:prstGeom>
          <a:noFill/>
        </p:spPr>
        <p:txBody>
          <a:bodyPr wrap="square" rtlCol="0">
            <a:spAutoFit/>
          </a:bodyPr>
          <a:lstStyle/>
          <a:p>
            <a:pPr algn="ctr"/>
            <a:r>
              <a:rPr lang="en-US" sz="5400" b="1" dirty="0">
                <a:solidFill>
                  <a:srgbClr val="0000FF"/>
                </a:solidFill>
                <a:latin typeface="Times New Roman" pitchFamily="18" charset="0"/>
                <a:cs typeface="Times New Roman" pitchFamily="18" charset="0"/>
              </a:rPr>
              <a:t>CHỦ ĐỀ 5: ÂM THANH</a:t>
            </a:r>
            <a:endParaRPr lang="en-US" sz="3200" b="1" dirty="0">
              <a:solidFill>
                <a:srgbClr val="0000FF"/>
              </a:solidFill>
              <a:latin typeface="Times New Roman" pitchFamily="18" charset="0"/>
              <a:cs typeface="Times New Roman" pitchFamily="18" charset="0"/>
            </a:endParaRPr>
          </a:p>
        </p:txBody>
      </p:sp>
      <p:sp>
        <p:nvSpPr>
          <p:cNvPr id="5" name="TextBox 4"/>
          <p:cNvSpPr txBox="1"/>
          <p:nvPr/>
        </p:nvSpPr>
        <p:spPr>
          <a:xfrm>
            <a:off x="0" y="2753327"/>
            <a:ext cx="12192000" cy="1523494"/>
          </a:xfrm>
          <a:prstGeom prst="rect">
            <a:avLst/>
          </a:prstGeom>
          <a:noFill/>
        </p:spPr>
        <p:txBody>
          <a:bodyPr wrap="square" rtlCol="0">
            <a:spAutoFit/>
          </a:bodyPr>
          <a:lstStyle/>
          <a:p>
            <a:pPr algn="ctr"/>
            <a:r>
              <a:rPr lang="en-US" sz="4500" b="1" dirty="0">
                <a:solidFill>
                  <a:srgbClr val="0000FF"/>
                </a:solidFill>
                <a:latin typeface="Times New Roman" pitchFamily="18" charset="0"/>
                <a:cs typeface="Times New Roman" pitchFamily="18" charset="0"/>
              </a:rPr>
              <a:t>BÀI 10: BIÊN ĐỘ, TẦN SỐ, ĐỘ CAO </a:t>
            </a:r>
          </a:p>
          <a:p>
            <a:pPr algn="ctr"/>
            <a:r>
              <a:rPr lang="en-US" sz="4500" b="1" dirty="0">
                <a:solidFill>
                  <a:srgbClr val="0000FF"/>
                </a:solidFill>
                <a:latin typeface="Times New Roman" pitchFamily="18" charset="0"/>
                <a:cs typeface="Times New Roman" pitchFamily="18" charset="0"/>
              </a:rPr>
              <a:t>VÀ ĐỘ TO CỦA ÂM</a:t>
            </a:r>
            <a:r>
              <a:rPr lang="en-US" sz="4800" b="1"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328227" y="1516705"/>
            <a:ext cx="5370287" cy="3539430"/>
          </a:xfrm>
          <a:prstGeom prst="rect">
            <a:avLst/>
          </a:prstGeom>
          <a:noFill/>
        </p:spPr>
        <p:txBody>
          <a:bodyPr wrap="square" rtlCol="0">
            <a:spAutoFit/>
          </a:bodyPr>
          <a:lstStyle/>
          <a:p>
            <a:pPr algn="just"/>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Một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số</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âm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thoa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có</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tần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số</a:t>
            </a:r>
            <a:r>
              <a:rPr lang="en-US" sz="2800" dirty="0">
                <a:solidFill>
                  <a:srgbClr val="FF00FF"/>
                </a:solidFill>
                <a:latin typeface="Times New Roman" pitchFamily="18" charset="0"/>
                <a:cs typeface="Times New Roman" pitchFamily="18" charset="0"/>
              </a:rPr>
              <a:t> 128 Hz, 256 Hz, 440 Hz, 512 Hz, …</a:t>
            </a:r>
          </a:p>
          <a:p>
            <a:pPr algn="just"/>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Sau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gõ</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và</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lắng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nghe</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âm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phát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ra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thì</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có</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thể</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thấy</a:t>
            </a:r>
            <a:r>
              <a:rPr lang="en-US" sz="2800" dirty="0">
                <a:solidFill>
                  <a:srgbClr val="FF00FF"/>
                </a:solidFill>
                <a:latin typeface="Times New Roman" pitchFamily="18" charset="0"/>
                <a:cs typeface="Times New Roman" pitchFamily="18" charset="0"/>
              </a:rPr>
              <a:t>:</a:t>
            </a:r>
          </a:p>
          <a:p>
            <a:pPr algn="just"/>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Âm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thoa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có</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tần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số</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càng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lớn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thì</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âm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phát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ra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càng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cao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càng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bổng</a:t>
            </a:r>
            <a:r>
              <a:rPr lang="en-US" sz="2800" dirty="0">
                <a:solidFill>
                  <a:srgbClr val="FF00FF"/>
                </a:solidFill>
                <a:latin typeface="Times New Roman" pitchFamily="18" charset="0"/>
                <a:cs typeface="Times New Roman" pitchFamily="18" charset="0"/>
              </a:rPr>
              <a:t>). </a:t>
            </a:r>
          </a:p>
          <a:p>
            <a:pPr algn="just"/>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Âm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thoa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có</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tần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số</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càng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nhỏ</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thì</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âm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phát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ra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càng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thấp</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càng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trầm</a:t>
            </a:r>
            <a:r>
              <a:rPr lang="en-US" sz="2800" dirty="0">
                <a:solidFill>
                  <a:srgbClr val="FF00FF"/>
                </a:solidFill>
                <a:latin typeface="Times New Roman" pitchFamily="18" charset="0"/>
                <a:cs typeface="Times New Roman" pitchFamily="18" charset="0"/>
              </a:rPr>
              <a:t>).</a:t>
            </a:r>
          </a:p>
        </p:txBody>
      </p:sp>
      <p:pic>
        <p:nvPicPr>
          <p:cNvPr id="10242" name="Picture 2"/>
          <p:cNvPicPr>
            <a:picLocks noChangeAspect="1" noChangeArrowheads="1"/>
          </p:cNvPicPr>
          <p:nvPr/>
        </p:nvPicPr>
        <p:blipFill>
          <a:blip r:embed="rId2"/>
          <a:srcRect/>
          <a:stretch>
            <a:fillRect/>
          </a:stretch>
        </p:blipFill>
        <p:spPr bwMode="auto">
          <a:xfrm>
            <a:off x="-1" y="-2"/>
            <a:ext cx="6007835" cy="685800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dissolve">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1640115" y="0"/>
            <a:ext cx="8465856"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ppt_w</p:attrName>
                                        </p:attrNameLst>
                                      </p:cBhvr>
                                      <p:tavLst>
                                        <p:tav tm="0">
                                          <p:val>
                                            <p:fltVal val="0"/>
                                          </p:val>
                                        </p:tav>
                                        <p:tav tm="100000">
                                          <p:val>
                                            <p:strVal val="#ppt_w"/>
                                          </p:val>
                                        </p:tav>
                                      </p:tavLst>
                                    </p:anim>
                                    <p:anim calcmode="lin" valueType="num">
                                      <p:cBhvr>
                                        <p:cTn id="8" dur="1000" fill="hold"/>
                                        <p:tgtEl>
                                          <p:spTgt spid="11266"/>
                                        </p:tgtEl>
                                        <p:attrNameLst>
                                          <p:attrName>ppt_h</p:attrName>
                                        </p:attrNameLst>
                                      </p:cBhvr>
                                      <p:tavLst>
                                        <p:tav tm="0">
                                          <p:val>
                                            <p:fltVal val="0"/>
                                          </p:val>
                                        </p:tav>
                                        <p:tav tm="100000">
                                          <p:val>
                                            <p:strVal val="#ppt_h"/>
                                          </p:val>
                                        </p:tav>
                                      </p:tavLst>
                                    </p:anim>
                                    <p:anim calcmode="lin" valueType="num">
                                      <p:cBhvr>
                                        <p:cTn id="9" dur="1000" fill="hold"/>
                                        <p:tgtEl>
                                          <p:spTgt spid="11266"/>
                                        </p:tgtEl>
                                        <p:attrNameLst>
                                          <p:attrName>style.rotation</p:attrName>
                                        </p:attrNameLst>
                                      </p:cBhvr>
                                      <p:tavLst>
                                        <p:tav tm="0">
                                          <p:val>
                                            <p:fltVal val="90"/>
                                          </p:val>
                                        </p:tav>
                                        <p:tav tm="100000">
                                          <p:val>
                                            <p:fltVal val="0"/>
                                          </p:val>
                                        </p:tav>
                                      </p:tavLst>
                                    </p:anim>
                                    <p:animEffect transition="in" filter="fade">
                                      <p:cBhvr>
                                        <p:cTn id="10" dur="1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 y="391878"/>
            <a:ext cx="12192000" cy="5693866"/>
          </a:xfrm>
          <a:prstGeom prst="rect">
            <a:avLst/>
          </a:prstGeom>
          <a:noFill/>
        </p:spPr>
        <p:txBody>
          <a:bodyPr wrap="square" rtlCol="0">
            <a:spAutoFit/>
          </a:bodyPr>
          <a:lstStyle/>
          <a:p>
            <a:pPr algn="just"/>
            <a:r>
              <a:rPr lang="en-US" sz="2800" dirty="0">
                <a:solidFill>
                  <a:srgbClr val="FF00FF"/>
                </a:solidFill>
                <a:latin typeface="+mj-lt"/>
              </a:rPr>
              <a:t>	</a:t>
            </a:r>
            <a:r>
              <a:rPr lang="vi-VN" sz="2800" dirty="0">
                <a:solidFill>
                  <a:srgbClr val="FF00FF"/>
                </a:solidFill>
                <a:latin typeface="+mj-lt"/>
              </a:rPr>
              <a:t>Khi ta thổi một luồng khí vào miệng ống thì không khí ở đó sẽ dao động, dao động này truyền dọc đi theo ống, tạo thành sóng âm. Nếu:</a:t>
            </a:r>
          </a:p>
          <a:p>
            <a:pPr algn="just"/>
            <a:r>
              <a:rPr lang="vi-VN" sz="2800" dirty="0">
                <a:solidFill>
                  <a:srgbClr val="FF00FF"/>
                </a:solidFill>
                <a:latin typeface="+mj-lt"/>
              </a:rPr>
              <a:t>+ Độ dài của cột không khí trong ống càng lớn thì âm phát ra có tần số càng nhỏ, tức là âm phát ra càng trầm. </a:t>
            </a:r>
          </a:p>
          <a:p>
            <a:pPr algn="just"/>
            <a:r>
              <a:rPr lang="vi-VN" sz="2800" dirty="0">
                <a:solidFill>
                  <a:srgbClr val="FF00FF"/>
                </a:solidFill>
                <a:latin typeface="+mj-lt"/>
              </a:rPr>
              <a:t>+ Độ dài của cột không khí trong ống càng nhỏ thì âm phát ra có tần số càng lớn, tức là âm phát ra càng bổng. </a:t>
            </a:r>
          </a:p>
          <a:p>
            <a:pPr algn="just"/>
            <a:r>
              <a:rPr lang="vi-VN" sz="2800" dirty="0">
                <a:solidFill>
                  <a:srgbClr val="FF00FF"/>
                </a:solidFill>
                <a:latin typeface="+mj-lt"/>
              </a:rPr>
              <a:t>a. Việc bịt và để hở các lỗ trên ống hút có ảnh hưởng đến độ cao của âm thanh tạo ra. Vì khi dùng ngón tay bịt rồi mở các lỗ tức là làm thay đổi cột không khí trong ống, dẫn đến làm thay đổi tần số của sóng âm trong ống và dẫn tới thay đổi độ cao của âm phát ra.</a:t>
            </a:r>
          </a:p>
          <a:p>
            <a:pPr algn="just"/>
            <a:r>
              <a:rPr lang="vi-VN" sz="2800" dirty="0">
                <a:solidFill>
                  <a:srgbClr val="FF00FF"/>
                </a:solidFill>
                <a:latin typeface="+mj-lt"/>
              </a:rPr>
              <a:t>b. Khi mở dần từng lỗ, bắt đầu từ đầu bằng của ống, độ cao của âm tăng lên. Vì chiều dài của cột không khí trong ống đang giảm dần, tần số dao động của sóng âm càng tăng, âm phát ra có độ cao tăng dầ</a:t>
            </a:r>
            <a:r>
              <a:rPr lang="vi-VN" sz="2800" dirty="0">
                <a:solidFill>
                  <a:srgbClr val="FF00FF"/>
                </a:solidFill>
                <a:latin typeface="+mj-lt"/>
                <a:cs typeface="Times New Roman" pitchFamily="18" charset="0"/>
              </a:rPr>
              <a:t>n tức là âm phát ra càng bổng.</a:t>
            </a:r>
          </a:p>
        </p:txBody>
      </p:sp>
      <p:pic>
        <p:nvPicPr>
          <p:cNvPr id="12290" name="Picture 2"/>
          <p:cNvPicPr>
            <a:picLocks noChangeAspect="1" noChangeArrowheads="1"/>
          </p:cNvPicPr>
          <p:nvPr/>
        </p:nvPicPr>
        <p:blipFill>
          <a:blip r:embed="rId2"/>
          <a:srcRect/>
          <a:stretch>
            <a:fillRect/>
          </a:stretch>
        </p:blipFill>
        <p:spPr bwMode="auto">
          <a:xfrm>
            <a:off x="0" y="145140"/>
            <a:ext cx="12192000" cy="4512930"/>
          </a:xfrm>
          <a:prstGeom prst="rect">
            <a:avLst/>
          </a:prstGeom>
          <a:noFill/>
          <a:ln w="9525">
            <a:noFill/>
            <a:miter lim="800000"/>
            <a:headEnd/>
            <a:tailEnd/>
          </a:ln>
          <a:effectLst/>
        </p:spPr>
      </p:pic>
      <p:sp>
        <p:nvSpPr>
          <p:cNvPr id="5" name="Rectangle 4"/>
          <p:cNvSpPr/>
          <p:nvPr/>
        </p:nvSpPr>
        <p:spPr>
          <a:xfrm>
            <a:off x="0" y="4888630"/>
            <a:ext cx="12192000" cy="1815882"/>
          </a:xfrm>
          <a:prstGeom prst="rect">
            <a:avLst/>
          </a:prstGeom>
        </p:spPr>
        <p:txBody>
          <a:bodyPr wrap="square">
            <a:spAutoFit/>
          </a:bodyPr>
          <a:lstStyle/>
          <a:p>
            <a:r>
              <a:rPr lang="vi-VN" sz="2800" dirty="0">
                <a:solidFill>
                  <a:srgbClr val="FF00FF"/>
                </a:solidFill>
                <a:latin typeface="Times New Roman" pitchFamily="18" charset="0"/>
                <a:cs typeface="Times New Roman" pitchFamily="18" charset="0"/>
              </a:rPr>
              <a:t>- Con lắc thực hiện một dao động trong 2 giây. Vậy tần số của con lắc là 0,5 Hz. </a:t>
            </a:r>
          </a:p>
          <a:p>
            <a:r>
              <a:rPr lang="vi-VN" sz="2800" dirty="0">
                <a:solidFill>
                  <a:srgbClr val="FF00FF"/>
                </a:solidFill>
                <a:latin typeface="Times New Roman" pitchFamily="18" charset="0"/>
                <a:cs typeface="Times New Roman" pitchFamily="18" charset="0"/>
              </a:rPr>
              <a:t>- Với một tần số quá nhỏ dưới mức giới hạn 20 Hz (âm thanh con người nghe được có tần số trong khoảng từ 20 Hz đến 20000 Hz) thì con người không thể nghe được âm thanh mà con lắc khi dao động phát 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7" presetClass="entr" presetSubtype="1" fill="hold" nodeType="withEffect">
                                  <p:stCondLst>
                                    <p:cond delay="0"/>
                                  </p:stCondLst>
                                  <p:childTnLst>
                                    <p:set>
                                      <p:cBhvr>
                                        <p:cTn id="14" dur="1" fill="hold">
                                          <p:stCondLst>
                                            <p:cond delay="0"/>
                                          </p:stCondLst>
                                        </p:cTn>
                                        <p:tgtEl>
                                          <p:spTgt spid="12290"/>
                                        </p:tgtEl>
                                        <p:attrNameLst>
                                          <p:attrName>style.visibility</p:attrName>
                                        </p:attrNameLst>
                                      </p:cBhvr>
                                      <p:to>
                                        <p:strVal val="visible"/>
                                      </p:to>
                                    </p:set>
                                    <p:anim calcmode="lin" valueType="num">
                                      <p:cBhvr additive="base">
                                        <p:cTn id="15" dur="1000" fill="hold"/>
                                        <p:tgtEl>
                                          <p:spTgt spid="12290"/>
                                        </p:tgtEl>
                                        <p:attrNameLst>
                                          <p:attrName>ppt_x</p:attrName>
                                        </p:attrNameLst>
                                      </p:cBhvr>
                                      <p:tavLst>
                                        <p:tav tm="0">
                                          <p:val>
                                            <p:strVal val="#ppt_x"/>
                                          </p:val>
                                        </p:tav>
                                        <p:tav tm="100000">
                                          <p:val>
                                            <p:strVal val="#ppt_x"/>
                                          </p:val>
                                        </p:tav>
                                      </p:tavLst>
                                    </p:anim>
                                    <p:anim calcmode="lin" valueType="num">
                                      <p:cBhvr additive="base">
                                        <p:cTn id="16" dur="1000" fill="hold"/>
                                        <p:tgtEl>
                                          <p:spTgt spid="12290"/>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EE328B-CADB-493E-A79D-6DD212E7E165}"/>
              </a:ext>
            </a:extLst>
          </p:cNvPr>
          <p:cNvSpPr>
            <a:spLocks noGrp="1"/>
          </p:cNvSpPr>
          <p:nvPr>
            <p:ph idx="1"/>
          </p:nvPr>
        </p:nvSpPr>
        <p:spPr/>
        <p:txBody>
          <a:bodyPr>
            <a:normAutofit fontScale="92500" lnSpcReduction="10000"/>
          </a:bodyPr>
          <a:lstStyle/>
          <a:p>
            <a:r>
              <a:rPr lang="en-US" dirty="0" err="1"/>
              <a:t>Chạy</a:t>
            </a:r>
            <a:r>
              <a:rPr lang="en-US" dirty="0"/>
              <a:t> 100m:</a:t>
            </a:r>
          </a:p>
          <a:p>
            <a:pPr marL="0" indent="0">
              <a:buNone/>
            </a:pPr>
            <a:r>
              <a:rPr lang="en-US" dirty="0" err="1"/>
              <a:t>Nữ</a:t>
            </a:r>
            <a:r>
              <a:rPr lang="en-US" dirty="0"/>
              <a:t>: </a:t>
            </a:r>
            <a:r>
              <a:rPr lang="en-US" dirty="0" err="1"/>
              <a:t>Khánh</a:t>
            </a:r>
            <a:r>
              <a:rPr lang="en-US" dirty="0"/>
              <a:t> Chi</a:t>
            </a:r>
          </a:p>
          <a:p>
            <a:pPr marL="0" indent="0">
              <a:buNone/>
            </a:pPr>
            <a:r>
              <a:rPr lang="en-US" dirty="0"/>
              <a:t>Nam: </a:t>
            </a:r>
            <a:r>
              <a:rPr lang="en-US" dirty="0" err="1"/>
              <a:t>Nguyễn</a:t>
            </a:r>
            <a:r>
              <a:rPr lang="en-US" dirty="0"/>
              <a:t> Minh </a:t>
            </a:r>
            <a:r>
              <a:rPr lang="en-US" dirty="0" err="1"/>
              <a:t>Khang</a:t>
            </a:r>
            <a:r>
              <a:rPr lang="en-US" dirty="0"/>
              <a:t> A</a:t>
            </a:r>
          </a:p>
          <a:p>
            <a:r>
              <a:rPr lang="en-US" dirty="0" err="1"/>
              <a:t>Chạy</a:t>
            </a:r>
            <a:r>
              <a:rPr lang="en-US" dirty="0"/>
              <a:t> 400m </a:t>
            </a:r>
            <a:r>
              <a:rPr lang="en-US" dirty="0" err="1"/>
              <a:t>nữ</a:t>
            </a:r>
            <a:r>
              <a:rPr lang="en-US" dirty="0"/>
              <a:t>: </a:t>
            </a:r>
            <a:r>
              <a:rPr lang="en-US" dirty="0" err="1"/>
              <a:t>Hoàng</a:t>
            </a:r>
            <a:r>
              <a:rPr lang="en-US" dirty="0"/>
              <a:t> Lê </a:t>
            </a:r>
            <a:r>
              <a:rPr lang="en-US" dirty="0" err="1"/>
              <a:t>Thuý</a:t>
            </a:r>
            <a:r>
              <a:rPr lang="en-US" dirty="0"/>
              <a:t> </a:t>
            </a:r>
            <a:r>
              <a:rPr lang="en-US" dirty="0" err="1"/>
              <a:t>Quỳnh</a:t>
            </a:r>
            <a:r>
              <a:rPr lang="en-US" dirty="0"/>
              <a:t> </a:t>
            </a:r>
          </a:p>
          <a:p>
            <a:r>
              <a:rPr lang="en-US" dirty="0" err="1"/>
              <a:t>Chạy</a:t>
            </a:r>
            <a:r>
              <a:rPr lang="en-US" dirty="0"/>
              <a:t> 800m </a:t>
            </a:r>
            <a:r>
              <a:rPr lang="en-US" dirty="0" err="1"/>
              <a:t>nam</a:t>
            </a:r>
            <a:r>
              <a:rPr lang="en-US" dirty="0"/>
              <a:t>: </a:t>
            </a:r>
            <a:r>
              <a:rPr lang="en-US" dirty="0" err="1"/>
              <a:t>Trần</a:t>
            </a:r>
            <a:r>
              <a:rPr lang="en-US" dirty="0"/>
              <a:t> Gia </a:t>
            </a:r>
            <a:r>
              <a:rPr lang="en-US" dirty="0" err="1"/>
              <a:t>Bảo</a:t>
            </a:r>
            <a:endParaRPr lang="en-US" dirty="0"/>
          </a:p>
          <a:p>
            <a:r>
              <a:rPr lang="en-US" dirty="0" err="1"/>
              <a:t>Chạy</a:t>
            </a:r>
            <a:r>
              <a:rPr lang="en-US" dirty="0"/>
              <a:t> </a:t>
            </a:r>
            <a:r>
              <a:rPr lang="en-US" dirty="0" err="1"/>
              <a:t>Tiếp</a:t>
            </a:r>
            <a:r>
              <a:rPr lang="en-US" dirty="0"/>
              <a:t> </a:t>
            </a:r>
            <a:r>
              <a:rPr lang="en-US" dirty="0" err="1"/>
              <a:t>sức</a:t>
            </a:r>
            <a:r>
              <a:rPr lang="en-US" dirty="0"/>
              <a:t> (10 </a:t>
            </a:r>
            <a:r>
              <a:rPr lang="en-US" dirty="0" err="1"/>
              <a:t>nữ</a:t>
            </a:r>
            <a:r>
              <a:rPr lang="en-US" dirty="0"/>
              <a:t> - 10 </a:t>
            </a:r>
            <a:r>
              <a:rPr lang="en-US" dirty="0" err="1"/>
              <a:t>nam</a:t>
            </a:r>
            <a:r>
              <a:rPr lang="en-US" dirty="0"/>
              <a:t>)</a:t>
            </a:r>
          </a:p>
          <a:p>
            <a:pPr marL="0" indent="0">
              <a:buNone/>
            </a:pPr>
            <a:r>
              <a:rPr lang="en-US" dirty="0"/>
              <a:t>Nam: Anh </a:t>
            </a:r>
            <a:r>
              <a:rPr lang="en-US" dirty="0" err="1"/>
              <a:t>Hải</a:t>
            </a:r>
            <a:r>
              <a:rPr lang="en-US" dirty="0"/>
              <a:t>, </a:t>
            </a:r>
            <a:r>
              <a:rPr lang="en-US" dirty="0" err="1"/>
              <a:t>Hoàng</a:t>
            </a:r>
            <a:r>
              <a:rPr lang="en-US" dirty="0"/>
              <a:t> </a:t>
            </a:r>
            <a:r>
              <a:rPr lang="en-US" dirty="0" err="1"/>
              <a:t>Hải</a:t>
            </a:r>
            <a:r>
              <a:rPr lang="en-US" dirty="0"/>
              <a:t>, </a:t>
            </a:r>
            <a:r>
              <a:rPr lang="en-US" dirty="0" err="1"/>
              <a:t>Trần</a:t>
            </a:r>
            <a:r>
              <a:rPr lang="en-US" dirty="0"/>
              <a:t> </a:t>
            </a:r>
            <a:r>
              <a:rPr lang="en-US" dirty="0" err="1"/>
              <a:t>Bảo</a:t>
            </a:r>
            <a:r>
              <a:rPr lang="en-US" dirty="0"/>
              <a:t>, Minh </a:t>
            </a:r>
            <a:r>
              <a:rPr lang="en-US" dirty="0" err="1"/>
              <a:t>Dũng</a:t>
            </a:r>
            <a:r>
              <a:rPr lang="en-US" dirty="0"/>
              <a:t>, </a:t>
            </a:r>
            <a:r>
              <a:rPr lang="en-US" dirty="0" err="1"/>
              <a:t>Khang</a:t>
            </a:r>
            <a:r>
              <a:rPr lang="en-US" dirty="0"/>
              <a:t> A, </a:t>
            </a:r>
            <a:r>
              <a:rPr lang="en-US" dirty="0" err="1"/>
              <a:t>Nhật</a:t>
            </a:r>
            <a:r>
              <a:rPr lang="en-US" dirty="0"/>
              <a:t> Minh, </a:t>
            </a:r>
            <a:r>
              <a:rPr lang="en-US" dirty="0" err="1"/>
              <a:t>Việt</a:t>
            </a:r>
            <a:r>
              <a:rPr lang="en-US" dirty="0"/>
              <a:t>, Nam </a:t>
            </a:r>
            <a:r>
              <a:rPr lang="en-US" dirty="0" err="1"/>
              <a:t>Khánh</a:t>
            </a:r>
            <a:r>
              <a:rPr lang="en-US" dirty="0"/>
              <a:t>, </a:t>
            </a:r>
            <a:r>
              <a:rPr lang="en-US" dirty="0" err="1"/>
              <a:t>Tuấn</a:t>
            </a:r>
            <a:r>
              <a:rPr lang="en-US" dirty="0"/>
              <a:t> </a:t>
            </a:r>
            <a:r>
              <a:rPr lang="en-US" dirty="0" err="1"/>
              <a:t>Khải</a:t>
            </a:r>
            <a:r>
              <a:rPr lang="en-US" dirty="0"/>
              <a:t>, Quang Minh</a:t>
            </a:r>
          </a:p>
          <a:p>
            <a:pPr marL="0" indent="0">
              <a:buNone/>
            </a:pPr>
            <a:r>
              <a:rPr lang="en-US" dirty="0" err="1"/>
              <a:t>Nữ</a:t>
            </a:r>
            <a:r>
              <a:rPr lang="en-US" dirty="0"/>
              <a:t>: </a:t>
            </a:r>
            <a:r>
              <a:rPr lang="en-US" dirty="0" err="1"/>
              <a:t>Khánh</a:t>
            </a:r>
            <a:r>
              <a:rPr lang="en-US" dirty="0"/>
              <a:t> Chi, </a:t>
            </a:r>
            <a:r>
              <a:rPr lang="en-US" dirty="0" err="1"/>
              <a:t>Uyên</a:t>
            </a:r>
            <a:r>
              <a:rPr lang="en-US" dirty="0"/>
              <a:t>, </a:t>
            </a:r>
            <a:r>
              <a:rPr lang="en-US" dirty="0" err="1"/>
              <a:t>Hạnh</a:t>
            </a:r>
            <a:r>
              <a:rPr lang="en-US" dirty="0"/>
              <a:t> </a:t>
            </a:r>
            <a:r>
              <a:rPr lang="en-US" dirty="0" err="1"/>
              <a:t>Nguyên</a:t>
            </a:r>
            <a:r>
              <a:rPr lang="en-US" dirty="0"/>
              <a:t>, </a:t>
            </a:r>
            <a:r>
              <a:rPr lang="en-US" dirty="0" err="1"/>
              <a:t>Hà</a:t>
            </a:r>
            <a:r>
              <a:rPr lang="en-US" dirty="0"/>
              <a:t> My, </a:t>
            </a:r>
            <a:r>
              <a:rPr lang="en-US" dirty="0" err="1"/>
              <a:t>Hà</a:t>
            </a:r>
            <a:r>
              <a:rPr lang="en-US" dirty="0"/>
              <a:t> Ph</a:t>
            </a:r>
            <a:r>
              <a:rPr lang="vi-VN" dirty="0"/>
              <a:t>ư</a:t>
            </a:r>
            <a:r>
              <a:rPr lang="en-US" dirty="0" err="1"/>
              <a:t>ơng</a:t>
            </a:r>
            <a:r>
              <a:rPr lang="en-US" dirty="0"/>
              <a:t>, </a:t>
            </a:r>
            <a:r>
              <a:rPr lang="en-US" dirty="0" err="1"/>
              <a:t>Thuý</a:t>
            </a:r>
            <a:r>
              <a:rPr lang="en-US" dirty="0"/>
              <a:t> </a:t>
            </a:r>
            <a:r>
              <a:rPr lang="en-US" dirty="0" err="1"/>
              <a:t>Quỳnh</a:t>
            </a:r>
            <a:r>
              <a:rPr lang="en-US" dirty="0"/>
              <a:t>, Minh Ph</a:t>
            </a:r>
            <a:r>
              <a:rPr lang="vi-VN" dirty="0"/>
              <a:t>ư</a:t>
            </a:r>
            <a:r>
              <a:rPr lang="en-US" dirty="0" err="1"/>
              <a:t>ơng</a:t>
            </a:r>
            <a:r>
              <a:rPr lang="en-US" dirty="0"/>
              <a:t>, </a:t>
            </a:r>
            <a:r>
              <a:rPr lang="en-US" dirty="0" err="1"/>
              <a:t>Như</a:t>
            </a:r>
            <a:r>
              <a:rPr lang="en-US" dirty="0"/>
              <a:t> </a:t>
            </a:r>
            <a:r>
              <a:rPr lang="en-US" dirty="0" err="1"/>
              <a:t>Quỳnh</a:t>
            </a:r>
            <a:r>
              <a:rPr lang="en-US" dirty="0"/>
              <a:t>, </a:t>
            </a:r>
            <a:r>
              <a:rPr lang="en-US" dirty="0" err="1"/>
              <a:t>Châu</a:t>
            </a:r>
            <a:r>
              <a:rPr lang="en-US" dirty="0"/>
              <a:t> </a:t>
            </a:r>
            <a:r>
              <a:rPr lang="en-US" dirty="0" err="1"/>
              <a:t>Giang</a:t>
            </a:r>
            <a:r>
              <a:rPr lang="en-US" dirty="0"/>
              <a:t>, Mai Anh </a:t>
            </a:r>
          </a:p>
        </p:txBody>
      </p:sp>
      <p:sp>
        <p:nvSpPr>
          <p:cNvPr id="4" name="TextBox 3">
            <a:extLst>
              <a:ext uri="{FF2B5EF4-FFF2-40B4-BE49-F238E27FC236}">
                <a16:creationId xmlns:a16="http://schemas.microsoft.com/office/drawing/2014/main" id="{26CB2704-969C-4B24-B021-076CAF0A7155}"/>
              </a:ext>
            </a:extLst>
          </p:cNvPr>
          <p:cNvSpPr txBox="1"/>
          <p:nvPr/>
        </p:nvSpPr>
        <p:spPr>
          <a:xfrm>
            <a:off x="3704492" y="681037"/>
            <a:ext cx="4360985" cy="646331"/>
          </a:xfrm>
          <a:prstGeom prst="rect">
            <a:avLst/>
          </a:prstGeom>
          <a:noFill/>
        </p:spPr>
        <p:txBody>
          <a:bodyPr wrap="square" rtlCol="0">
            <a:spAutoFit/>
          </a:bodyPr>
          <a:lstStyle/>
          <a:p>
            <a:r>
              <a:rPr lang="en-US" sz="3600" dirty="0" err="1"/>
              <a:t>Lớp</a:t>
            </a:r>
            <a:r>
              <a:rPr lang="en-US" sz="3600" dirty="0"/>
              <a:t> 7A2</a:t>
            </a:r>
          </a:p>
        </p:txBody>
      </p:sp>
    </p:spTree>
    <p:extLst>
      <p:ext uri="{BB962C8B-B14F-4D97-AF65-F5344CB8AC3E}">
        <p14:creationId xmlns:p14="http://schemas.microsoft.com/office/powerpoint/2010/main" val="1388371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a:t>
            </a:r>
          </a:p>
        </p:txBody>
      </p:sp>
      <p:pic>
        <p:nvPicPr>
          <p:cNvPr id="23556" name="Picture 4"/>
          <p:cNvPicPr>
            <a:picLocks noChangeAspect="1" noChangeArrowheads="1"/>
          </p:cNvPicPr>
          <p:nvPr/>
        </p:nvPicPr>
        <p:blipFill>
          <a:blip r:embed="rId2"/>
          <a:srcRect/>
          <a:stretch>
            <a:fillRect/>
          </a:stretch>
        </p:blipFill>
        <p:spPr bwMode="auto">
          <a:xfrm>
            <a:off x="-1" y="493487"/>
            <a:ext cx="12192001" cy="2178224"/>
          </a:xfrm>
          <a:prstGeom prst="rect">
            <a:avLst/>
          </a:prstGeom>
          <a:noFill/>
          <a:ln w="9525">
            <a:noFill/>
            <a:miter lim="800000"/>
            <a:headEnd/>
            <a:tailEnd/>
          </a:ln>
          <a:effectLst/>
        </p:spPr>
      </p:pic>
      <p:sp>
        <p:nvSpPr>
          <p:cNvPr id="4" name="TextBox 3"/>
          <p:cNvSpPr txBox="1"/>
          <p:nvPr/>
        </p:nvSpPr>
        <p:spPr>
          <a:xfrm>
            <a:off x="0" y="3018971"/>
            <a:ext cx="8069943" cy="523220"/>
          </a:xfrm>
          <a:prstGeom prst="rect">
            <a:avLst/>
          </a:prstGeom>
          <a:noFill/>
        </p:spPr>
        <p:txBody>
          <a:bodyPr wrap="square" rtlCol="0">
            <a:spAutoFit/>
          </a:bodyPr>
          <a:lstStyle/>
          <a:p>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Tần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số</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dao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động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của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cánh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muỗi</a:t>
            </a:r>
            <a:r>
              <a:rPr lang="en-US" sz="2800" dirty="0">
                <a:solidFill>
                  <a:srgbClr val="FF00FF"/>
                </a:solidFill>
                <a:latin typeface="Times New Roman" pitchFamily="18" charset="0"/>
                <a:cs typeface="Times New Roman" pitchFamily="18" charset="0"/>
              </a:rPr>
              <a:t>: 3 000 : 5 = 600 Hz</a:t>
            </a:r>
          </a:p>
        </p:txBody>
      </p:sp>
      <p:sp>
        <p:nvSpPr>
          <p:cNvPr id="5" name="TextBox 4"/>
          <p:cNvSpPr txBox="1"/>
          <p:nvPr/>
        </p:nvSpPr>
        <p:spPr>
          <a:xfrm>
            <a:off x="0" y="3650342"/>
            <a:ext cx="8069943" cy="523220"/>
          </a:xfrm>
          <a:prstGeom prst="rect">
            <a:avLst/>
          </a:prstGeom>
          <a:noFill/>
        </p:spPr>
        <p:txBody>
          <a:bodyPr wrap="square" rtlCol="0">
            <a:spAutoFit/>
          </a:bodyPr>
          <a:lstStyle/>
          <a:p>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Tần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số</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dao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động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của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cánh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ong</a:t>
            </a:r>
            <a:r>
              <a:rPr lang="en-US" sz="2800" dirty="0">
                <a:solidFill>
                  <a:srgbClr val="FF00FF"/>
                </a:solidFill>
                <a:latin typeface="Times New Roman" pitchFamily="18" charset="0"/>
                <a:cs typeface="Times New Roman" pitchFamily="18" charset="0"/>
              </a:rPr>
              <a:t>: 4 950 : 15 = 330 Hz</a:t>
            </a:r>
          </a:p>
        </p:txBody>
      </p:sp>
      <p:sp>
        <p:nvSpPr>
          <p:cNvPr id="6" name="TextBox 5"/>
          <p:cNvSpPr txBox="1"/>
          <p:nvPr/>
        </p:nvSpPr>
        <p:spPr>
          <a:xfrm>
            <a:off x="0" y="4230914"/>
            <a:ext cx="8069943" cy="523220"/>
          </a:xfrm>
          <a:prstGeom prst="rect">
            <a:avLst/>
          </a:prstGeom>
          <a:noFill/>
        </p:spPr>
        <p:txBody>
          <a:bodyPr wrap="square" rtlCol="0">
            <a:spAutoFit/>
          </a:bodyPr>
          <a:lstStyle/>
          <a:p>
            <a:r>
              <a:rPr lang="en-US" sz="2800" dirty="0">
                <a:solidFill>
                  <a:srgbClr val="FF00FF"/>
                </a:solidFill>
                <a:latin typeface="Times New Roman" pitchFamily="18" charset="0"/>
                <a:cs typeface="Times New Roman" pitchFamily="18" charset="0"/>
              </a:rPr>
              <a:t>a) </a:t>
            </a:r>
            <a:r>
              <a:rPr lang="en-US" sz="2800" dirty="0" err="1">
                <a:solidFill>
                  <a:srgbClr val="FF00FF"/>
                </a:solidFill>
                <a:latin typeface="Times New Roman" pitchFamily="18" charset="0"/>
                <a:cs typeface="Times New Roman" pitchFamily="18" charset="0"/>
              </a:rPr>
              <a:t>Muỗi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vỗ</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cánh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nhanh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hơn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ong</a:t>
            </a:r>
            <a:r>
              <a:rPr lang="en-US" sz="2800" dirty="0">
                <a:solidFill>
                  <a:srgbClr val="FF00FF"/>
                </a:solidFill>
                <a:latin typeface="Times New Roman" pitchFamily="18" charset="0"/>
                <a:cs typeface="Times New Roman" pitchFamily="18" charset="0"/>
              </a:rPr>
              <a:t>.</a:t>
            </a:r>
          </a:p>
        </p:txBody>
      </p:sp>
      <p:sp>
        <p:nvSpPr>
          <p:cNvPr id="7" name="TextBox 6"/>
          <p:cNvSpPr txBox="1"/>
          <p:nvPr/>
        </p:nvSpPr>
        <p:spPr>
          <a:xfrm>
            <a:off x="0" y="4782457"/>
            <a:ext cx="8069943" cy="523220"/>
          </a:xfrm>
          <a:prstGeom prst="rect">
            <a:avLst/>
          </a:prstGeom>
          <a:noFill/>
        </p:spPr>
        <p:txBody>
          <a:bodyPr wrap="square" rtlCol="0">
            <a:spAutoFit/>
          </a:bodyPr>
          <a:lstStyle/>
          <a:p>
            <a:r>
              <a:rPr lang="en-US" sz="2800" dirty="0">
                <a:solidFill>
                  <a:srgbClr val="FF00FF"/>
                </a:solidFill>
                <a:latin typeface="Times New Roman" pitchFamily="18" charset="0"/>
                <a:cs typeface="Times New Roman" pitchFamily="18" charset="0"/>
              </a:rPr>
              <a:t>b) </a:t>
            </a:r>
            <a:r>
              <a:rPr lang="en-US" sz="2800" dirty="0" err="1">
                <a:solidFill>
                  <a:srgbClr val="FF00FF"/>
                </a:solidFill>
                <a:latin typeface="Times New Roman" pitchFamily="18" charset="0"/>
                <a:cs typeface="Times New Roman" pitchFamily="18" charset="0"/>
              </a:rPr>
              <a:t>Âm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phát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ra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vỗ</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cánh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của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muỗi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cao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hơn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ong</a:t>
            </a:r>
            <a:r>
              <a:rPr lang="en-US" sz="2800" dirty="0">
                <a:solidFill>
                  <a:srgbClr val="FF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p:cTn id="7" dur="500" fill="hold"/>
                                        <p:tgtEl>
                                          <p:spTgt spid="23556"/>
                                        </p:tgtEl>
                                        <p:attrNameLst>
                                          <p:attrName>ppt_w</p:attrName>
                                        </p:attrNameLst>
                                      </p:cBhvr>
                                      <p:tavLst>
                                        <p:tav tm="0">
                                          <p:val>
                                            <p:fltVal val="0"/>
                                          </p:val>
                                        </p:tav>
                                        <p:tav tm="100000">
                                          <p:val>
                                            <p:strVal val="#ppt_w"/>
                                          </p:val>
                                        </p:tav>
                                      </p:tavLst>
                                    </p:anim>
                                    <p:anim calcmode="lin" valueType="num">
                                      <p:cBhvr>
                                        <p:cTn id="8" dur="500" fill="hold"/>
                                        <p:tgtEl>
                                          <p:spTgt spid="23556"/>
                                        </p:tgtEl>
                                        <p:attrNameLst>
                                          <p:attrName>ppt_h</p:attrName>
                                        </p:attrNameLst>
                                      </p:cBhvr>
                                      <p:tavLst>
                                        <p:tav tm="0">
                                          <p:val>
                                            <p:fltVal val="0"/>
                                          </p:val>
                                        </p:tav>
                                        <p:tav tm="100000">
                                          <p:val>
                                            <p:strVal val="#ppt_h"/>
                                          </p:val>
                                        </p:tav>
                                      </p:tavLst>
                                    </p:anim>
                                    <p:animEffect transition="in" filter="fade">
                                      <p:cBhvr>
                                        <p:cTn id="9" dur="500"/>
                                        <p:tgtEl>
                                          <p:spTgt spid="2355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iterate type="lt">
                                    <p:tmPct val="5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style.rotation</p:attrName>
                                        </p:attrNameLst>
                                      </p:cBhvr>
                                      <p:tavLst>
                                        <p:tav tm="0">
                                          <p:val>
                                            <p:fltVal val="90"/>
                                          </p:val>
                                        </p:tav>
                                        <p:tav tm="100000">
                                          <p:val>
                                            <p:fltVal val="0"/>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iterate type="lt">
                                    <p:tmPct val="5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 calcmode="lin" valueType="num">
                                      <p:cBhvr>
                                        <p:cTn id="24" dur="500" fill="hold"/>
                                        <p:tgtEl>
                                          <p:spTgt spid="5"/>
                                        </p:tgtEl>
                                        <p:attrNameLst>
                                          <p:attrName>style.rotation</p:attrName>
                                        </p:attrNameLst>
                                      </p:cBhvr>
                                      <p:tavLst>
                                        <p:tav tm="0">
                                          <p:val>
                                            <p:fltVal val="90"/>
                                          </p:val>
                                        </p:tav>
                                        <p:tav tm="100000">
                                          <p:val>
                                            <p:fltVal val="0"/>
                                          </p:val>
                                        </p:tav>
                                      </p:tavLst>
                                    </p:anim>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iterate type="lt">
                                    <p:tmPct val="5000"/>
                                  </p:iterate>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 calcmode="lin" valueType="num">
                                      <p:cBhvr>
                                        <p:cTn id="39" dur="500" fill="hold"/>
                                        <p:tgtEl>
                                          <p:spTgt spid="7"/>
                                        </p:tgtEl>
                                        <p:attrNameLst>
                                          <p:attrName>style.rotation</p:attrName>
                                        </p:attrNameLst>
                                      </p:cBhvr>
                                      <p:tavLst>
                                        <p:tav tm="0">
                                          <p:val>
                                            <p:fltVal val="90"/>
                                          </p:val>
                                        </p:tav>
                                        <p:tav tm="100000">
                                          <p:val>
                                            <p:fltVal val="0"/>
                                          </p:val>
                                        </p:tav>
                                      </p:tavLst>
                                    </p:anim>
                                    <p:animEffect transition="in" filter="fade">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1" nodeType="clickEffect">
                                  <p:stCondLst>
                                    <p:cond delay="0"/>
                                  </p:stCondLst>
                                  <p:iterate type="lt">
                                    <p:tmPct val="0"/>
                                  </p:iterate>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900" decel="100000" fill="hold"/>
                                        <p:tgtEl>
                                          <p:spTgt spid="7"/>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7"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a:t>
            </a:r>
          </a:p>
        </p:txBody>
      </p:sp>
      <p:sp>
        <p:nvSpPr>
          <p:cNvPr id="4" name="TextBox 3"/>
          <p:cNvSpPr txBox="1"/>
          <p:nvPr/>
        </p:nvSpPr>
        <p:spPr>
          <a:xfrm>
            <a:off x="-3" y="653143"/>
            <a:ext cx="12192003" cy="954107"/>
          </a:xfrm>
          <a:prstGeom prst="rect">
            <a:avLst/>
          </a:prstGeom>
          <a:noFill/>
        </p:spPr>
        <p:txBody>
          <a:bodyPr wrap="square" rtlCol="0">
            <a:spAutoFit/>
          </a:bodyPr>
          <a:lstStyle/>
          <a:p>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2: </a:t>
            </a:r>
            <a:r>
              <a:rPr lang="en-US" sz="2800" dirty="0" err="1">
                <a:solidFill>
                  <a:srgbClr val="FF0000"/>
                </a:solidFill>
                <a:latin typeface="Times New Roman" pitchFamily="18" charset="0"/>
                <a:cs typeface="Times New Roman" pitchFamily="18" charset="0"/>
              </a:rPr>
              <a:t>Bạn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Rảnh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đếm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được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mỏ</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con </a:t>
            </a:r>
            <a:r>
              <a:rPr lang="en-US" sz="2800" dirty="0" err="1">
                <a:solidFill>
                  <a:srgbClr val="FF0000"/>
                </a:solidFill>
                <a:latin typeface="Times New Roman" pitchFamily="18" charset="0"/>
                <a:cs typeface="Times New Roman" pitchFamily="18" charset="0"/>
              </a:rPr>
              <a:t>gà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mái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đồng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hồ</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để</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bàn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mổ</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xuống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được</a:t>
            </a:r>
            <a:r>
              <a:rPr lang="en-US" sz="2800" dirty="0">
                <a:solidFill>
                  <a:srgbClr val="FF0000"/>
                </a:solidFill>
                <a:latin typeface="Times New Roman" pitchFamily="18" charset="0"/>
                <a:cs typeface="Times New Roman" pitchFamily="18" charset="0"/>
              </a:rPr>
              <a:t> 120 </a:t>
            </a:r>
            <a:r>
              <a:rPr lang="en-US" sz="2800" dirty="0" err="1">
                <a:solidFill>
                  <a:srgbClr val="FF0000"/>
                </a:solidFill>
                <a:latin typeface="Times New Roman" pitchFamily="18" charset="0"/>
                <a:cs typeface="Times New Roman" pitchFamily="18" charset="0"/>
              </a:rPr>
              <a:t>lần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2 </a:t>
            </a:r>
            <a:r>
              <a:rPr lang="en-US" sz="2800" dirty="0" err="1">
                <a:solidFill>
                  <a:srgbClr val="FF0000"/>
                </a:solidFill>
                <a:latin typeface="Times New Roman" pitchFamily="18" charset="0"/>
                <a:cs typeface="Times New Roman" pitchFamily="18" charset="0"/>
              </a:rPr>
              <a:t>phút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Tính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tần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số</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mổ</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con </a:t>
            </a:r>
            <a:r>
              <a:rPr lang="en-US" sz="2800" dirty="0" err="1">
                <a:solidFill>
                  <a:srgbClr val="FF0000"/>
                </a:solidFill>
                <a:latin typeface="Times New Roman" pitchFamily="18" charset="0"/>
                <a:cs typeface="Times New Roman" pitchFamily="18" charset="0"/>
              </a:rPr>
              <a:t>gà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đó</a:t>
            </a:r>
            <a:r>
              <a:rPr lang="en-US" sz="2800" dirty="0">
                <a:solidFill>
                  <a:srgbClr val="FF0000"/>
                </a:solidFill>
                <a:latin typeface="Times New Roman" pitchFamily="18" charset="0"/>
                <a:cs typeface="Times New Roman" pitchFamily="18" charset="0"/>
              </a:rPr>
              <a:t>?</a:t>
            </a:r>
          </a:p>
        </p:txBody>
      </p:sp>
      <p:sp>
        <p:nvSpPr>
          <p:cNvPr id="5" name="TextBox 4"/>
          <p:cNvSpPr txBox="1"/>
          <p:nvPr/>
        </p:nvSpPr>
        <p:spPr>
          <a:xfrm>
            <a:off x="0" y="2431142"/>
            <a:ext cx="8069943" cy="523220"/>
          </a:xfrm>
          <a:prstGeom prst="rect">
            <a:avLst/>
          </a:prstGeom>
          <a:noFill/>
        </p:spPr>
        <p:txBody>
          <a:bodyPr wrap="square" rtlCol="0">
            <a:spAutoFit/>
          </a:bodyPr>
          <a:lstStyle/>
          <a:p>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Tần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số</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mổ</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của</a:t>
            </a:r>
            <a:r>
              <a:rPr lang="en-US" sz="2800" dirty="0">
                <a:solidFill>
                  <a:srgbClr val="FF00FF"/>
                </a:solidFill>
                <a:latin typeface="Times New Roman" pitchFamily="18" charset="0"/>
                <a:cs typeface="Times New Roman" pitchFamily="18" charset="0"/>
              </a:rPr>
              <a:t> con </a:t>
            </a:r>
            <a:r>
              <a:rPr lang="en-US" sz="2800" dirty="0" err="1">
                <a:solidFill>
                  <a:srgbClr val="FF00FF"/>
                </a:solidFill>
                <a:latin typeface="Times New Roman" pitchFamily="18" charset="0"/>
                <a:cs typeface="Times New Roman" pitchFamily="18" charset="0"/>
              </a:rPr>
              <a:t>gà</a:t>
            </a:r>
            <a:r>
              <a:rPr lang="en-US" sz="2800" dirty="0">
                <a:solidFill>
                  <a:srgbClr val="FF00FF"/>
                </a:solidFill>
                <a:latin typeface="Times New Roman" pitchFamily="18" charset="0"/>
                <a:cs typeface="Times New Roman" pitchFamily="18" charset="0"/>
              </a:rPr>
              <a:t> : 120 : 120 = 1 Hz</a:t>
            </a:r>
          </a:p>
        </p:txBody>
      </p:sp>
      <p:sp>
        <p:nvSpPr>
          <p:cNvPr id="6" name="TextBox 5"/>
          <p:cNvSpPr txBox="1"/>
          <p:nvPr/>
        </p:nvSpPr>
        <p:spPr>
          <a:xfrm>
            <a:off x="0" y="1778000"/>
            <a:ext cx="8069943" cy="523220"/>
          </a:xfrm>
          <a:prstGeom prst="rect">
            <a:avLst/>
          </a:prstGeom>
          <a:noFill/>
        </p:spPr>
        <p:txBody>
          <a:bodyPr wrap="square" rtlCol="0">
            <a:spAutoFit/>
          </a:bodyPr>
          <a:lstStyle/>
          <a:p>
            <a:r>
              <a:rPr lang="en-US" sz="2800" dirty="0" err="1">
                <a:solidFill>
                  <a:srgbClr val="FF00FF"/>
                </a:solidFill>
                <a:latin typeface="Times New Roman" pitchFamily="18" charset="0"/>
                <a:cs typeface="Times New Roman" pitchFamily="18" charset="0"/>
              </a:rPr>
              <a:t>Đổi</a:t>
            </a:r>
            <a:r>
              <a:rPr lang="en-US" sz="2800" dirty="0">
                <a:solidFill>
                  <a:srgbClr val="FF00FF"/>
                </a:solidFill>
                <a:latin typeface="Times New Roman" pitchFamily="18" charset="0"/>
                <a:cs typeface="Times New Roman" pitchFamily="18" charset="0"/>
              </a:rPr>
              <a:t> 2 </a:t>
            </a:r>
            <a:r>
              <a:rPr lang="en-US" sz="2800" dirty="0" err="1">
                <a:solidFill>
                  <a:srgbClr val="FF00FF"/>
                </a:solidFill>
                <a:latin typeface="Times New Roman" pitchFamily="18" charset="0"/>
                <a:cs typeface="Times New Roman" pitchFamily="18" charset="0"/>
              </a:rPr>
              <a:t>phút</a:t>
            </a:r>
            <a:r>
              <a:rPr lang="en-US" sz="2800" dirty="0">
                <a:solidFill>
                  <a:srgbClr val="FF00FF"/>
                </a:solidFill>
                <a:latin typeface="Times New Roman" pitchFamily="18" charset="0"/>
                <a:cs typeface="Times New Roman" pitchFamily="18" charset="0"/>
              </a:rPr>
              <a:t> = 2.60 = 120 </a:t>
            </a:r>
            <a:r>
              <a:rPr lang="en-US" sz="2800" dirty="0" err="1">
                <a:solidFill>
                  <a:srgbClr val="FF00FF"/>
                </a:solidFill>
                <a:latin typeface="Times New Roman" pitchFamily="18" charset="0"/>
                <a:cs typeface="Times New Roman" pitchFamily="18" charset="0"/>
              </a:rPr>
              <a:t>giây</a:t>
            </a:r>
            <a:endParaRPr lang="en-US"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9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iterate type="lt">
                                    <p:tmPct val="5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 calcmode="lin" valueType="num">
                                      <p:cBhvr>
                                        <p:cTn id="24" dur="500" fill="hold"/>
                                        <p:tgtEl>
                                          <p:spTgt spid="5"/>
                                        </p:tgtEl>
                                        <p:attrNameLst>
                                          <p:attrName>style.rotation</p:attrName>
                                        </p:attrNameLst>
                                      </p:cBhvr>
                                      <p:tavLst>
                                        <p:tav tm="0">
                                          <p:val>
                                            <p:fltVal val="90"/>
                                          </p:val>
                                        </p:tav>
                                        <p:tav tm="100000">
                                          <p:val>
                                            <p:fltVal val="0"/>
                                          </p:val>
                                        </p:tav>
                                      </p:tavLst>
                                    </p:anim>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a:t>
            </a:r>
          </a:p>
        </p:txBody>
      </p:sp>
      <p:sp>
        <p:nvSpPr>
          <p:cNvPr id="4" name="TextBox 3"/>
          <p:cNvSpPr txBox="1"/>
          <p:nvPr/>
        </p:nvSpPr>
        <p:spPr>
          <a:xfrm>
            <a:off x="-3" y="653143"/>
            <a:ext cx="12192003" cy="4401205"/>
          </a:xfrm>
          <a:prstGeom prst="rect">
            <a:avLst/>
          </a:prstGeom>
          <a:noFill/>
        </p:spPr>
        <p:txBody>
          <a:bodyPr wrap="square" rtlCol="0">
            <a:spAutoFit/>
          </a:bodyPr>
          <a:lstStyle/>
          <a:p>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3: </a:t>
            </a:r>
            <a:r>
              <a:rPr lang="vi-VN" sz="2800" dirty="0">
                <a:solidFill>
                  <a:srgbClr val="FF0000"/>
                </a:solidFill>
                <a:latin typeface="Times New Roman" pitchFamily="18" charset="0"/>
                <a:cs typeface="Times New Roman" pitchFamily="18" charset="0"/>
              </a:rPr>
              <a:t>Cách làm nào sau đây tạo ra tiếng trống to hơn?</a:t>
            </a:r>
          </a:p>
          <a:p>
            <a:r>
              <a:rPr lang="vi-VN" sz="2800" dirty="0">
                <a:solidFill>
                  <a:srgbClr val="FF0000"/>
                </a:solidFill>
                <a:latin typeface="Times New Roman" pitchFamily="18" charset="0"/>
                <a:cs typeface="Times New Roman" pitchFamily="18" charset="0"/>
              </a:rPr>
              <a:t>A. Đánh trống mạnh hơn.</a:t>
            </a:r>
          </a:p>
          <a:p>
            <a:r>
              <a:rPr lang="en-US" sz="2800" dirty="0">
                <a:solidFill>
                  <a:srgbClr val="FF0000"/>
                </a:solidFill>
                <a:latin typeface="Times New Roman" pitchFamily="18" charset="0"/>
                <a:cs typeface="Times New Roman" pitchFamily="18" charset="0"/>
              </a:rPr>
              <a:t>B</a:t>
            </a:r>
            <a:r>
              <a:rPr lang="vi-VN" sz="2800" dirty="0">
                <a:solidFill>
                  <a:srgbClr val="FF0000"/>
                </a:solidFill>
                <a:latin typeface="Times New Roman" pitchFamily="18" charset="0"/>
                <a:cs typeface="Times New Roman" pitchFamily="18" charset="0"/>
              </a:rPr>
              <a:t>. Đánh trống </a:t>
            </a:r>
            <a:r>
              <a:rPr lang="en-US" sz="2800" dirty="0" err="1">
                <a:solidFill>
                  <a:srgbClr val="FF0000"/>
                </a:solidFill>
                <a:latin typeface="Times New Roman" pitchFamily="18" charset="0"/>
                <a:cs typeface="Times New Roman" pitchFamily="18" charset="0"/>
              </a:rPr>
              <a:t>nhẹ</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đi</a:t>
            </a:r>
            <a:r>
              <a:rPr lang="vi-VN" sz="2800" dirty="0">
                <a:solidFill>
                  <a:srgbClr val="FF0000"/>
                </a:solidFill>
                <a:latin typeface="Times New Roman" pitchFamily="18" charset="0"/>
                <a:cs typeface="Times New Roman" pitchFamily="18" charset="0"/>
              </a:rPr>
              <a:t>.</a:t>
            </a:r>
          </a:p>
          <a:p>
            <a:r>
              <a:rPr lang="vi-VN" sz="2800" dirty="0">
                <a:solidFill>
                  <a:srgbClr val="FF0000"/>
                </a:solidFill>
                <a:latin typeface="Times New Roman" pitchFamily="18" charset="0"/>
                <a:cs typeface="Times New Roman" pitchFamily="18" charset="0"/>
              </a:rPr>
              <a:t>C. Làm </a:t>
            </a:r>
            <a:r>
              <a:rPr lang="en-US" sz="2800" dirty="0" err="1">
                <a:solidFill>
                  <a:srgbClr val="FF0000"/>
                </a:solidFill>
                <a:latin typeface="Times New Roman" pitchFamily="18" charset="0"/>
                <a:cs typeface="Times New Roman" pitchFamily="18" charset="0"/>
              </a:rPr>
              <a:t>ch</a:t>
            </a:r>
            <a:r>
              <a:rPr lang="vi-VN" sz="2800" dirty="0">
                <a:solidFill>
                  <a:srgbClr val="FF0000"/>
                </a:solidFill>
                <a:latin typeface="Times New Roman" pitchFamily="18" charset="0"/>
                <a:cs typeface="Times New Roman" pitchFamily="18" charset="0"/>
              </a:rPr>
              <a:t>ùng da trống một chút.</a:t>
            </a:r>
            <a:endParaRPr lang="en-US" sz="2800" dirty="0">
              <a:solidFill>
                <a:srgbClr val="FF0000"/>
              </a:solidFill>
              <a:latin typeface="Times New Roman" pitchFamily="18" charset="0"/>
              <a:cs typeface="Times New Roman" pitchFamily="18" charset="0"/>
            </a:endParaRPr>
          </a:p>
          <a:p>
            <a:r>
              <a:rPr lang="en-US" sz="2800" dirty="0">
                <a:solidFill>
                  <a:srgbClr val="FF0000"/>
                </a:solidFill>
                <a:latin typeface="Times New Roman" pitchFamily="18" charset="0"/>
                <a:cs typeface="Times New Roman" pitchFamily="18" charset="0"/>
              </a:rPr>
              <a:t>D</a:t>
            </a:r>
            <a:r>
              <a:rPr lang="vi-VN" sz="2800" dirty="0">
                <a:solidFill>
                  <a:srgbClr val="FF0000"/>
                </a:solidFill>
                <a:latin typeface="Times New Roman" pitchFamily="18" charset="0"/>
                <a:cs typeface="Times New Roman" pitchFamily="18" charset="0"/>
              </a:rPr>
              <a:t>. Làm </a:t>
            </a:r>
            <a:r>
              <a:rPr lang="en-US" sz="2800" dirty="0" err="1">
                <a:solidFill>
                  <a:srgbClr val="FF0000"/>
                </a:solidFill>
                <a:latin typeface="Times New Roman" pitchFamily="18" charset="0"/>
                <a:cs typeface="Times New Roman" pitchFamily="18" charset="0"/>
              </a:rPr>
              <a:t>căng</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da trống một chút.</a:t>
            </a:r>
            <a:endParaRPr lang="en-US" sz="2800" dirty="0">
              <a:solidFill>
                <a:srgbClr val="FF0000"/>
              </a:solidFill>
              <a:latin typeface="Times New Roman" pitchFamily="18" charset="0"/>
              <a:cs typeface="Times New Roman" pitchFamily="18" charset="0"/>
            </a:endParaRPr>
          </a:p>
          <a:p>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4: </a:t>
            </a:r>
            <a:r>
              <a:rPr lang="vi-VN" sz="2800" b="1"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Cách làm nào sau đây tạo ra tiếng </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trống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trầm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hơn</a:t>
            </a:r>
            <a:r>
              <a:rPr lang="en-US" sz="2800" dirty="0">
                <a:solidFill>
                  <a:srgbClr val="FF0000"/>
                </a:solidFill>
                <a:latin typeface="Times New Roman" pitchFamily="18" charset="0"/>
                <a:cs typeface="Times New Roman" pitchFamily="18" charset="0"/>
              </a:rPr>
              <a:t>?</a:t>
            </a:r>
          </a:p>
          <a:p>
            <a:r>
              <a:rPr lang="vi-VN" sz="2800" dirty="0">
                <a:solidFill>
                  <a:srgbClr val="FF0000"/>
                </a:solidFill>
                <a:latin typeface="Times New Roman" pitchFamily="18" charset="0"/>
                <a:cs typeface="Times New Roman" pitchFamily="18" charset="0"/>
              </a:rPr>
              <a:t>A. Đánh trống mạnh hơn.</a:t>
            </a:r>
          </a:p>
          <a:p>
            <a:r>
              <a:rPr lang="en-US" sz="2800" dirty="0">
                <a:solidFill>
                  <a:srgbClr val="FF0000"/>
                </a:solidFill>
                <a:latin typeface="Times New Roman" pitchFamily="18" charset="0"/>
                <a:cs typeface="Times New Roman" pitchFamily="18" charset="0"/>
              </a:rPr>
              <a:t>B</a:t>
            </a:r>
            <a:r>
              <a:rPr lang="vi-VN" sz="2800" dirty="0">
                <a:solidFill>
                  <a:srgbClr val="FF0000"/>
                </a:solidFill>
                <a:latin typeface="Times New Roman" pitchFamily="18" charset="0"/>
                <a:cs typeface="Times New Roman" pitchFamily="18" charset="0"/>
              </a:rPr>
              <a:t>. Đánh trống </a:t>
            </a:r>
            <a:r>
              <a:rPr lang="en-US" sz="2800" dirty="0" err="1">
                <a:solidFill>
                  <a:srgbClr val="FF0000"/>
                </a:solidFill>
                <a:latin typeface="Times New Roman" pitchFamily="18" charset="0"/>
                <a:cs typeface="Times New Roman" pitchFamily="18" charset="0"/>
              </a:rPr>
              <a:t>nhẹ</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đi</a:t>
            </a:r>
            <a:r>
              <a:rPr lang="vi-VN" sz="2800" dirty="0">
                <a:solidFill>
                  <a:srgbClr val="FF0000"/>
                </a:solidFill>
                <a:latin typeface="Times New Roman" pitchFamily="18" charset="0"/>
                <a:cs typeface="Times New Roman" pitchFamily="18" charset="0"/>
              </a:rPr>
              <a:t>.</a:t>
            </a:r>
          </a:p>
          <a:p>
            <a:r>
              <a:rPr lang="vi-VN" sz="2800" dirty="0">
                <a:solidFill>
                  <a:srgbClr val="FF0000"/>
                </a:solidFill>
                <a:latin typeface="Times New Roman" pitchFamily="18" charset="0"/>
                <a:cs typeface="Times New Roman" pitchFamily="18" charset="0"/>
              </a:rPr>
              <a:t>C. Làm </a:t>
            </a:r>
            <a:r>
              <a:rPr lang="en-US" sz="2800" dirty="0" err="1">
                <a:solidFill>
                  <a:srgbClr val="FF0000"/>
                </a:solidFill>
                <a:latin typeface="Times New Roman" pitchFamily="18" charset="0"/>
                <a:cs typeface="Times New Roman" pitchFamily="18" charset="0"/>
              </a:rPr>
              <a:t>ch</a:t>
            </a:r>
            <a:r>
              <a:rPr lang="vi-VN" sz="2800" dirty="0">
                <a:solidFill>
                  <a:srgbClr val="FF0000"/>
                </a:solidFill>
                <a:latin typeface="Times New Roman" pitchFamily="18" charset="0"/>
                <a:cs typeface="Times New Roman" pitchFamily="18" charset="0"/>
              </a:rPr>
              <a:t>ùng da trống một chút.</a:t>
            </a:r>
            <a:endParaRPr lang="en-US" sz="2800" dirty="0">
              <a:solidFill>
                <a:srgbClr val="FF0000"/>
              </a:solidFill>
              <a:latin typeface="Times New Roman" pitchFamily="18" charset="0"/>
              <a:cs typeface="Times New Roman" pitchFamily="18" charset="0"/>
            </a:endParaRPr>
          </a:p>
          <a:p>
            <a:r>
              <a:rPr lang="en-US" sz="2800" dirty="0">
                <a:solidFill>
                  <a:srgbClr val="FF0000"/>
                </a:solidFill>
                <a:latin typeface="Times New Roman" pitchFamily="18" charset="0"/>
                <a:cs typeface="Times New Roman" pitchFamily="18" charset="0"/>
              </a:rPr>
              <a:t>D</a:t>
            </a:r>
            <a:r>
              <a:rPr lang="vi-VN" sz="2800" dirty="0">
                <a:solidFill>
                  <a:srgbClr val="FF0000"/>
                </a:solidFill>
                <a:latin typeface="Times New Roman" pitchFamily="18" charset="0"/>
                <a:cs typeface="Times New Roman" pitchFamily="18" charset="0"/>
              </a:rPr>
              <a:t>. Làm </a:t>
            </a:r>
            <a:r>
              <a:rPr lang="en-US" sz="2800" dirty="0" err="1">
                <a:solidFill>
                  <a:srgbClr val="FF0000"/>
                </a:solidFill>
                <a:latin typeface="Times New Roman" pitchFamily="18" charset="0"/>
                <a:cs typeface="Times New Roman" pitchFamily="18" charset="0"/>
              </a:rPr>
              <a:t>căng</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da trống một chút.</a:t>
            </a:r>
            <a:endParaRPr lang="en-US" sz="2800" dirty="0">
              <a:solidFill>
                <a:srgbClr val="FF0000"/>
              </a:solidFill>
              <a:latin typeface="Times New Roman" pitchFamily="18" charset="0"/>
              <a:cs typeface="Times New Roman" pitchFamily="18" charset="0"/>
            </a:endParaRPr>
          </a:p>
        </p:txBody>
      </p:sp>
      <p:sp>
        <p:nvSpPr>
          <p:cNvPr id="7" name="Oval 6"/>
          <p:cNvSpPr/>
          <p:nvPr/>
        </p:nvSpPr>
        <p:spPr>
          <a:xfrm>
            <a:off x="0" y="1161135"/>
            <a:ext cx="493486" cy="39188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0" y="4136564"/>
            <a:ext cx="493486" cy="39188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9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Righ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strips(downRigh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a:t>
            </a:r>
          </a:p>
        </p:txBody>
      </p:sp>
      <p:sp>
        <p:nvSpPr>
          <p:cNvPr id="4" name="TextBox 3"/>
          <p:cNvSpPr txBox="1"/>
          <p:nvPr/>
        </p:nvSpPr>
        <p:spPr>
          <a:xfrm>
            <a:off x="-3" y="653143"/>
            <a:ext cx="12192003" cy="6124754"/>
          </a:xfrm>
          <a:prstGeom prst="rect">
            <a:avLst/>
          </a:prstGeom>
          <a:noFill/>
        </p:spPr>
        <p:txBody>
          <a:bodyPr wrap="square" rtlCol="0">
            <a:spAutoFit/>
          </a:bodyPr>
          <a:lstStyle/>
          <a:p>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5: </a:t>
            </a:r>
            <a:r>
              <a:rPr lang="vi-VN" sz="2800" dirty="0">
                <a:solidFill>
                  <a:srgbClr val="FF0000"/>
                </a:solidFill>
                <a:latin typeface="Times New Roman" pitchFamily="18" charset="0"/>
                <a:cs typeface="Times New Roman" pitchFamily="18" charset="0"/>
              </a:rPr>
              <a:t>Phát biểu nào sau đây đúng?</a:t>
            </a:r>
          </a:p>
          <a:p>
            <a:r>
              <a:rPr lang="vi-VN" sz="2800" dirty="0">
                <a:solidFill>
                  <a:srgbClr val="FF0000"/>
                </a:solidFill>
                <a:latin typeface="Times New Roman" pitchFamily="18" charset="0"/>
                <a:cs typeface="Times New Roman" pitchFamily="18" charset="0"/>
              </a:rPr>
              <a:t>A. Khi tần số âm thay đổi, âm phát ra cao.</a:t>
            </a:r>
            <a:endParaRPr lang="en-US" sz="2800" dirty="0">
              <a:solidFill>
                <a:srgbClr val="FF0000"/>
              </a:solidFill>
              <a:latin typeface="Times New Roman" pitchFamily="18" charset="0"/>
              <a:cs typeface="Times New Roman" pitchFamily="18" charset="0"/>
            </a:endParaRPr>
          </a:p>
          <a:p>
            <a:r>
              <a:rPr lang="vi-VN" sz="2800" dirty="0">
                <a:solidFill>
                  <a:srgbClr val="FF0000"/>
                </a:solidFill>
                <a:latin typeface="Times New Roman" pitchFamily="18" charset="0"/>
                <a:cs typeface="Times New Roman" pitchFamily="18" charset="0"/>
              </a:rPr>
              <a:t>B. Khi tần số âm thay đổi, âm phát ra thấp.</a:t>
            </a:r>
          </a:p>
          <a:p>
            <a:r>
              <a:rPr lang="vi-VN" sz="2800" dirty="0">
                <a:solidFill>
                  <a:srgbClr val="FF0000"/>
                </a:solidFill>
                <a:latin typeface="Times New Roman" pitchFamily="18" charset="0"/>
                <a:cs typeface="Times New Roman" pitchFamily="18" charset="0"/>
              </a:rPr>
              <a:t>C. Vật dao động càng nhanh thì âm phát ra càng thấp.</a:t>
            </a:r>
          </a:p>
          <a:p>
            <a:r>
              <a:rPr lang="vi-VN" sz="2800" dirty="0">
                <a:solidFill>
                  <a:srgbClr val="FF0000"/>
                </a:solidFill>
                <a:latin typeface="Times New Roman" pitchFamily="18" charset="0"/>
                <a:cs typeface="Times New Roman" pitchFamily="18" charset="0"/>
              </a:rPr>
              <a:t>D. Âm phát ra thấp tức là tần số dao động nhỏ, vật dao động chậm.</a:t>
            </a:r>
          </a:p>
          <a:p>
            <a:pPr algn="just"/>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6:</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 Để thay đổi tần số dao động của dây đàn, người chơi đàn ghi ta phải thực</a:t>
            </a:r>
          </a:p>
          <a:p>
            <a:r>
              <a:rPr lang="vi-VN" sz="2800" dirty="0">
                <a:solidFill>
                  <a:srgbClr val="FF0000"/>
                </a:solidFill>
                <a:latin typeface="Times New Roman" pitchFamily="18" charset="0"/>
                <a:cs typeface="Times New Roman" pitchFamily="18" charset="0"/>
              </a:rPr>
              <a:t>hiện thao tác nào dưới đây?</a:t>
            </a:r>
          </a:p>
          <a:p>
            <a:r>
              <a:rPr lang="vi-VN" sz="2800" dirty="0">
                <a:solidFill>
                  <a:srgbClr val="FF0000"/>
                </a:solidFill>
                <a:latin typeface="Times New Roman" pitchFamily="18" charset="0"/>
                <a:cs typeface="Times New Roman" pitchFamily="18" charset="0"/>
              </a:rPr>
              <a:t>A. Gảy vào dây đàn mạnh hơn. </a:t>
            </a:r>
            <a:endParaRPr lang="en-US" sz="2800" dirty="0">
              <a:solidFill>
                <a:srgbClr val="FF0000"/>
              </a:solidFill>
              <a:latin typeface="Times New Roman" pitchFamily="18" charset="0"/>
              <a:cs typeface="Times New Roman" pitchFamily="18" charset="0"/>
            </a:endParaRPr>
          </a:p>
          <a:p>
            <a:r>
              <a:rPr lang="en-US" sz="2800" dirty="0">
                <a:solidFill>
                  <a:srgbClr val="FF0000"/>
                </a:solidFill>
                <a:latin typeface="Times New Roman" pitchFamily="18" charset="0"/>
                <a:cs typeface="Times New Roman" pitchFamily="18" charset="0"/>
              </a:rPr>
              <a:t>B</a:t>
            </a:r>
            <a:r>
              <a:rPr lang="vi-VN" sz="2800" dirty="0">
                <a:solidFill>
                  <a:srgbClr val="FF0000"/>
                </a:solidFill>
                <a:latin typeface="Times New Roman" pitchFamily="18" charset="0"/>
                <a:cs typeface="Times New Roman" pitchFamily="18" charset="0"/>
              </a:rPr>
              <a:t>. Thay đổi tư thế ngồi.</a:t>
            </a:r>
          </a:p>
          <a:p>
            <a:r>
              <a:rPr lang="en-US" sz="2800" dirty="0">
                <a:solidFill>
                  <a:srgbClr val="FF0000"/>
                </a:solidFill>
                <a:latin typeface="Times New Roman" pitchFamily="18" charset="0"/>
                <a:cs typeface="Times New Roman" pitchFamily="18" charset="0"/>
              </a:rPr>
              <a:t>C</a:t>
            </a:r>
            <a:r>
              <a:rPr lang="vi-VN" sz="2800" dirty="0">
                <a:solidFill>
                  <a:srgbClr val="FF0000"/>
                </a:solidFill>
                <a:latin typeface="Times New Roman" pitchFamily="18" charset="0"/>
                <a:cs typeface="Times New Roman" pitchFamily="18" charset="0"/>
              </a:rPr>
              <a:t>. Thay đổi vị trí bấm phím đàn. </a:t>
            </a:r>
            <a:endParaRPr lang="en-US" sz="2800" dirty="0">
              <a:solidFill>
                <a:srgbClr val="FF0000"/>
              </a:solidFill>
              <a:latin typeface="Times New Roman" pitchFamily="18" charset="0"/>
              <a:cs typeface="Times New Roman" pitchFamily="18" charset="0"/>
            </a:endParaRPr>
          </a:p>
          <a:p>
            <a:r>
              <a:rPr lang="vi-VN" sz="2800" dirty="0">
                <a:solidFill>
                  <a:srgbClr val="FF0000"/>
                </a:solidFill>
                <a:latin typeface="Times New Roman" pitchFamily="18" charset="0"/>
                <a:cs typeface="Times New Roman" pitchFamily="18" charset="0"/>
              </a:rPr>
              <a:t>D. Tì thân đàn sát vào thân người.</a:t>
            </a:r>
          </a:p>
          <a:p>
            <a:br>
              <a:rPr lang="vi-VN" sz="2800" dirty="0"/>
            </a:br>
            <a:br>
              <a:rPr lang="vi-VN" sz="2800" dirty="0">
                <a:latin typeface="Times New Roman" pitchFamily="18" charset="0"/>
                <a:cs typeface="Times New Roman" pitchFamily="18" charset="0"/>
              </a:rPr>
            </a:br>
            <a:endParaRPr lang="en-US" sz="2800" dirty="0">
              <a:solidFill>
                <a:srgbClr val="FF0000"/>
              </a:solidFill>
              <a:latin typeface="Times New Roman" pitchFamily="18" charset="0"/>
              <a:cs typeface="Times New Roman" pitchFamily="18" charset="0"/>
            </a:endParaRPr>
          </a:p>
        </p:txBody>
      </p:sp>
      <p:sp>
        <p:nvSpPr>
          <p:cNvPr id="5" name="Oval 4"/>
          <p:cNvSpPr/>
          <p:nvPr/>
        </p:nvSpPr>
        <p:spPr>
          <a:xfrm>
            <a:off x="18" y="2423877"/>
            <a:ext cx="493486" cy="39188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0" y="4557478"/>
            <a:ext cx="493486" cy="39188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9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Righ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trips(downRigh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a:t>
            </a:r>
          </a:p>
        </p:txBody>
      </p:sp>
      <p:sp>
        <p:nvSpPr>
          <p:cNvPr id="4" name="TextBox 3"/>
          <p:cNvSpPr txBox="1"/>
          <p:nvPr/>
        </p:nvSpPr>
        <p:spPr>
          <a:xfrm>
            <a:off x="-3" y="653143"/>
            <a:ext cx="12192003" cy="2677656"/>
          </a:xfrm>
          <a:prstGeom prst="rect">
            <a:avLst/>
          </a:prstGeom>
          <a:noFill/>
        </p:spPr>
        <p:txBody>
          <a:bodyPr wrap="square" rtlCol="0">
            <a:spAutoFit/>
          </a:bodyPr>
          <a:lstStyle/>
          <a:p>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7: </a:t>
            </a:r>
            <a:r>
              <a:rPr lang="vi-VN" sz="2800" dirty="0">
                <a:solidFill>
                  <a:srgbClr val="FF0000"/>
                </a:solidFill>
                <a:latin typeface="Times New Roman" pitchFamily="18" charset="0"/>
                <a:cs typeface="Times New Roman" pitchFamily="18" charset="0"/>
              </a:rPr>
              <a:t>Vì sao đứng trước mặt hồ lăn tăn gợn sóng ta lại không nghe thấy âm thanh phát ra?</a:t>
            </a:r>
          </a:p>
          <a:p>
            <a:r>
              <a:rPr lang="vi-VN" sz="2800" dirty="0">
                <a:solidFill>
                  <a:srgbClr val="FF0000"/>
                </a:solidFill>
                <a:latin typeface="Times New Roman" pitchFamily="18" charset="0"/>
                <a:cs typeface="Times New Roman" pitchFamily="18" charset="0"/>
              </a:rPr>
              <a:t>A. Do mặt nước không dao động mà chỉ chuyển động nên không phát ra âm.</a:t>
            </a:r>
          </a:p>
          <a:p>
            <a:r>
              <a:rPr lang="vi-VN" sz="2800" dirty="0">
                <a:solidFill>
                  <a:srgbClr val="FF0000"/>
                </a:solidFill>
                <a:latin typeface="Times New Roman" pitchFamily="18" charset="0"/>
                <a:cs typeface="Times New Roman" pitchFamily="18" charset="0"/>
              </a:rPr>
              <a:t>B. Do không khí bên trên mặt nước không dao động.</a:t>
            </a:r>
          </a:p>
          <a:p>
            <a:r>
              <a:rPr lang="vi-VN" sz="2800" dirty="0">
                <a:solidFill>
                  <a:srgbClr val="FF0000"/>
                </a:solidFill>
                <a:latin typeface="Times New Roman" pitchFamily="18" charset="0"/>
                <a:cs typeface="Times New Roman" pitchFamily="18" charset="0"/>
              </a:rPr>
              <a:t>C. Mặt nước dao động nhưng phát ra âm có tần số quá lớn.</a:t>
            </a:r>
          </a:p>
          <a:p>
            <a:r>
              <a:rPr lang="vi-VN" sz="2800" dirty="0">
                <a:solidFill>
                  <a:srgbClr val="FF0000"/>
                </a:solidFill>
                <a:latin typeface="Times New Roman" pitchFamily="18" charset="0"/>
                <a:cs typeface="Times New Roman" pitchFamily="18" charset="0"/>
              </a:rPr>
              <a:t>D. Mặt nước dao động nhưng phát ra âm có tần số quá nhỏ.</a:t>
            </a:r>
            <a:endParaRPr lang="en-US" sz="2800" dirty="0">
              <a:solidFill>
                <a:srgbClr val="FF0000"/>
              </a:solidFill>
              <a:latin typeface="Times New Roman" pitchFamily="18" charset="0"/>
              <a:cs typeface="Times New Roman" pitchFamily="18" charset="0"/>
            </a:endParaRPr>
          </a:p>
        </p:txBody>
      </p:sp>
      <p:sp>
        <p:nvSpPr>
          <p:cNvPr id="5" name="Oval 4"/>
          <p:cNvSpPr/>
          <p:nvPr/>
        </p:nvSpPr>
        <p:spPr>
          <a:xfrm>
            <a:off x="18" y="2844783"/>
            <a:ext cx="493486" cy="39188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9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Righ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a:t>
            </a:r>
          </a:p>
        </p:txBody>
      </p:sp>
      <p:sp>
        <p:nvSpPr>
          <p:cNvPr id="4" name="TextBox 3"/>
          <p:cNvSpPr txBox="1"/>
          <p:nvPr/>
        </p:nvSpPr>
        <p:spPr>
          <a:xfrm>
            <a:off x="-3" y="653143"/>
            <a:ext cx="12192003" cy="2246769"/>
          </a:xfrm>
          <a:prstGeom prst="rect">
            <a:avLst/>
          </a:prstGeom>
          <a:noFill/>
        </p:spPr>
        <p:txBody>
          <a:bodyPr wrap="square" rtlCol="0">
            <a:spAutoFit/>
          </a:bodyPr>
          <a:lstStyle/>
          <a:p>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8: </a:t>
            </a:r>
            <a:r>
              <a:rPr lang="vi-VN" sz="2800" dirty="0">
                <a:solidFill>
                  <a:srgbClr val="FF0000"/>
                </a:solidFill>
                <a:latin typeface="Times New Roman" pitchFamily="18" charset="0"/>
                <a:cs typeface="Times New Roman" pitchFamily="18" charset="0"/>
              </a:rPr>
              <a:t>Vật nào sau đây dao động với tần số lớn nhất?</a:t>
            </a:r>
          </a:p>
          <a:p>
            <a:r>
              <a:rPr lang="vi-VN" sz="2800" dirty="0">
                <a:solidFill>
                  <a:srgbClr val="FF0000"/>
                </a:solidFill>
                <a:latin typeface="Times New Roman" pitchFamily="18" charset="0"/>
                <a:cs typeface="Times New Roman" pitchFamily="18" charset="0"/>
              </a:rPr>
              <a:t>A. Trong 30 s, con lắc thực hiện được 1 500 dao động.</a:t>
            </a:r>
          </a:p>
          <a:p>
            <a:r>
              <a:rPr lang="vi-VN" sz="2800" dirty="0">
                <a:solidFill>
                  <a:srgbClr val="FF0000"/>
                </a:solidFill>
                <a:latin typeface="Times New Roman" pitchFamily="18" charset="0"/>
                <a:cs typeface="Times New Roman" pitchFamily="18" charset="0"/>
              </a:rPr>
              <a:t>B. Trong 10 s, mặt trống thực hiện được 1 000 dao động.</a:t>
            </a:r>
          </a:p>
          <a:p>
            <a:r>
              <a:rPr lang="vi-VN" sz="2800" dirty="0">
                <a:solidFill>
                  <a:srgbClr val="FF0000"/>
                </a:solidFill>
                <a:latin typeface="Times New Roman" pitchFamily="18" charset="0"/>
                <a:cs typeface="Times New Roman" pitchFamily="18" charset="0"/>
              </a:rPr>
              <a:t>C. Trong 2 s, dây đàn thực hiện được 988 dao động.</a:t>
            </a:r>
          </a:p>
          <a:p>
            <a:r>
              <a:rPr lang="vi-VN" sz="2800" dirty="0">
                <a:solidFill>
                  <a:srgbClr val="FF0000"/>
                </a:solidFill>
                <a:latin typeface="Times New Roman" pitchFamily="18" charset="0"/>
                <a:cs typeface="Times New Roman" pitchFamily="18" charset="0"/>
              </a:rPr>
              <a:t>D. Trong 15 s, dây cao su thực hiện được 1 900 dao động.</a:t>
            </a:r>
            <a:endParaRPr lang="en-US" sz="2800" dirty="0">
              <a:solidFill>
                <a:srgbClr val="FF0000"/>
              </a:solidFill>
              <a:latin typeface="Times New Roman" pitchFamily="18" charset="0"/>
              <a:cs typeface="Times New Roman" pitchFamily="18" charset="0"/>
            </a:endParaRPr>
          </a:p>
        </p:txBody>
      </p:sp>
      <p:sp>
        <p:nvSpPr>
          <p:cNvPr id="5" name="Oval 4"/>
          <p:cNvSpPr/>
          <p:nvPr/>
        </p:nvSpPr>
        <p:spPr>
          <a:xfrm>
            <a:off x="0" y="2017469"/>
            <a:ext cx="493486" cy="39188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2924628"/>
            <a:ext cx="8069943" cy="523220"/>
          </a:xfrm>
          <a:prstGeom prst="rect">
            <a:avLst/>
          </a:prstGeom>
          <a:noFill/>
        </p:spPr>
        <p:txBody>
          <a:bodyPr wrap="square" rtlCol="0">
            <a:spAutoFit/>
          </a:bodyPr>
          <a:lstStyle/>
          <a:p>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Tần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số</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dao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động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của</a:t>
            </a:r>
            <a:r>
              <a:rPr lang="en-US" sz="2800" dirty="0">
                <a:solidFill>
                  <a:srgbClr val="FF00FF"/>
                </a:solidFill>
                <a:latin typeface="Times New Roman" pitchFamily="18" charset="0"/>
                <a:cs typeface="Times New Roman" pitchFamily="18" charset="0"/>
              </a:rPr>
              <a:t> con </a:t>
            </a:r>
            <a:r>
              <a:rPr lang="en-US" sz="2800" dirty="0" err="1">
                <a:solidFill>
                  <a:srgbClr val="FF00FF"/>
                </a:solidFill>
                <a:latin typeface="Times New Roman" pitchFamily="18" charset="0"/>
                <a:cs typeface="Times New Roman" pitchFamily="18" charset="0"/>
              </a:rPr>
              <a:t>lắc</a:t>
            </a:r>
            <a:r>
              <a:rPr lang="en-US" sz="2800" dirty="0">
                <a:solidFill>
                  <a:srgbClr val="FF00FF"/>
                </a:solidFill>
                <a:latin typeface="Times New Roman" pitchFamily="18" charset="0"/>
                <a:cs typeface="Times New Roman" pitchFamily="18" charset="0"/>
              </a:rPr>
              <a:t> : 1 500 : 30 = 50 Hz</a:t>
            </a:r>
          </a:p>
        </p:txBody>
      </p:sp>
      <p:sp>
        <p:nvSpPr>
          <p:cNvPr id="7" name="TextBox 6"/>
          <p:cNvSpPr txBox="1"/>
          <p:nvPr/>
        </p:nvSpPr>
        <p:spPr>
          <a:xfrm>
            <a:off x="0" y="3555999"/>
            <a:ext cx="8069943" cy="523220"/>
          </a:xfrm>
          <a:prstGeom prst="rect">
            <a:avLst/>
          </a:prstGeom>
          <a:noFill/>
        </p:spPr>
        <p:txBody>
          <a:bodyPr wrap="square" rtlCol="0">
            <a:spAutoFit/>
          </a:bodyPr>
          <a:lstStyle/>
          <a:p>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Tần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số</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dao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động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của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mặt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trống</a:t>
            </a:r>
            <a:r>
              <a:rPr lang="en-US" sz="2800" dirty="0">
                <a:solidFill>
                  <a:srgbClr val="FF00FF"/>
                </a:solidFill>
                <a:latin typeface="Times New Roman" pitchFamily="18" charset="0"/>
                <a:cs typeface="Times New Roman" pitchFamily="18" charset="0"/>
              </a:rPr>
              <a:t>: 1 000 : 10 = 100 Hz</a:t>
            </a:r>
          </a:p>
        </p:txBody>
      </p:sp>
      <p:sp>
        <p:nvSpPr>
          <p:cNvPr id="8" name="TextBox 7"/>
          <p:cNvSpPr txBox="1"/>
          <p:nvPr/>
        </p:nvSpPr>
        <p:spPr>
          <a:xfrm>
            <a:off x="0" y="4187371"/>
            <a:ext cx="8069943" cy="523220"/>
          </a:xfrm>
          <a:prstGeom prst="rect">
            <a:avLst/>
          </a:prstGeom>
          <a:noFill/>
        </p:spPr>
        <p:txBody>
          <a:bodyPr wrap="square" rtlCol="0">
            <a:spAutoFit/>
          </a:bodyPr>
          <a:lstStyle/>
          <a:p>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Tần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số</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dao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động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của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dây</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đàn</a:t>
            </a:r>
            <a:r>
              <a:rPr lang="en-US" sz="2800" dirty="0">
                <a:solidFill>
                  <a:srgbClr val="FF00FF"/>
                </a:solidFill>
                <a:latin typeface="Times New Roman" pitchFamily="18" charset="0"/>
                <a:cs typeface="Times New Roman" pitchFamily="18" charset="0"/>
              </a:rPr>
              <a:t>: 988 : 2 = 494 Hz</a:t>
            </a:r>
          </a:p>
        </p:txBody>
      </p:sp>
      <p:sp>
        <p:nvSpPr>
          <p:cNvPr id="10" name="TextBox 9"/>
          <p:cNvSpPr txBox="1"/>
          <p:nvPr/>
        </p:nvSpPr>
        <p:spPr>
          <a:xfrm>
            <a:off x="0" y="4782456"/>
            <a:ext cx="9114971" cy="523220"/>
          </a:xfrm>
          <a:prstGeom prst="rect">
            <a:avLst/>
          </a:prstGeom>
          <a:noFill/>
        </p:spPr>
        <p:txBody>
          <a:bodyPr wrap="square" rtlCol="0">
            <a:spAutoFit/>
          </a:bodyPr>
          <a:lstStyle/>
          <a:p>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Tần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số</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dao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động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của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dây</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cao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su</a:t>
            </a:r>
            <a:r>
              <a:rPr lang="en-US" sz="2800" dirty="0">
                <a:solidFill>
                  <a:srgbClr val="FF00FF"/>
                </a:solidFill>
                <a:latin typeface="Times New Roman" pitchFamily="18" charset="0"/>
                <a:cs typeface="Times New Roman" pitchFamily="18" charset="0"/>
              </a:rPr>
              <a:t>: 1 900 : 15 ≈ 126,67 Hz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9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 calcmode="lin" valueType="num">
                                      <p:cBhvr>
                                        <p:cTn id="17" dur="500" fill="hold"/>
                                        <p:tgtEl>
                                          <p:spTgt spid="6"/>
                                        </p:tgtEl>
                                        <p:attrNameLst>
                                          <p:attrName>style.rotation</p:attrName>
                                        </p:attrNameLst>
                                      </p:cBhvr>
                                      <p:tavLst>
                                        <p:tav tm="0">
                                          <p:val>
                                            <p:fltVal val="90"/>
                                          </p:val>
                                        </p:tav>
                                        <p:tav tm="100000">
                                          <p:val>
                                            <p:fltVal val="0"/>
                                          </p:val>
                                        </p:tav>
                                      </p:tavLst>
                                    </p:anim>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iterate type="lt">
                                    <p:tmPct val="5000"/>
                                  </p:iterate>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 calcmode="lin" valueType="num">
                                      <p:cBhvr>
                                        <p:cTn id="25" dur="500" fill="hold"/>
                                        <p:tgtEl>
                                          <p:spTgt spid="7"/>
                                        </p:tgtEl>
                                        <p:attrNameLst>
                                          <p:attrName>style.rotation</p:attrName>
                                        </p:attrNameLst>
                                      </p:cBhvr>
                                      <p:tavLst>
                                        <p:tav tm="0">
                                          <p:val>
                                            <p:fltVal val="90"/>
                                          </p:val>
                                        </p:tav>
                                        <p:tav tm="100000">
                                          <p:val>
                                            <p:fltVal val="0"/>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iterate type="lt">
                                    <p:tmPct val="5000"/>
                                  </p:iterate>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 calcmode="lin" valueType="num">
                                      <p:cBhvr>
                                        <p:cTn id="33" dur="500" fill="hold"/>
                                        <p:tgtEl>
                                          <p:spTgt spid="8"/>
                                        </p:tgtEl>
                                        <p:attrNameLst>
                                          <p:attrName>style.rotation</p:attrName>
                                        </p:attrNameLst>
                                      </p:cBhvr>
                                      <p:tavLst>
                                        <p:tav tm="0">
                                          <p:val>
                                            <p:fltVal val="90"/>
                                          </p:val>
                                        </p:tav>
                                        <p:tav tm="100000">
                                          <p:val>
                                            <p:fltVal val="0"/>
                                          </p:val>
                                        </p:tav>
                                      </p:tavLst>
                                    </p:anim>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iterate type="lt">
                                    <p:tmPct val="5000"/>
                                  </p:iterate>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 calcmode="lin" valueType="num">
                                      <p:cBhvr>
                                        <p:cTn id="41" dur="500" fill="hold"/>
                                        <p:tgtEl>
                                          <p:spTgt spid="10"/>
                                        </p:tgtEl>
                                        <p:attrNameLst>
                                          <p:attrName>style.rotation</p:attrName>
                                        </p:attrNameLst>
                                      </p:cBhvr>
                                      <p:tavLst>
                                        <p:tav tm="0">
                                          <p:val>
                                            <p:fltVal val="90"/>
                                          </p:val>
                                        </p:tav>
                                        <p:tav tm="100000">
                                          <p:val>
                                            <p:fltVal val="0"/>
                                          </p:val>
                                        </p:tav>
                                      </p:tavLst>
                                    </p:anim>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strips(downRight)">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0" y="2422055"/>
            <a:ext cx="12105535" cy="138067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12192000" cy="6366680"/>
          </a:xfrm>
          <a:ln>
            <a:noFill/>
          </a:ln>
        </p:spPr>
        <p:txBody>
          <a:bodyPr>
            <a:normAutofit/>
          </a:bodyPr>
          <a:lstStyle/>
          <a:p>
            <a:pPr algn="l"/>
            <a:r>
              <a:rPr lang="en-US" sz="2800" b="1" dirty="0">
                <a:solidFill>
                  <a:srgbClr val="0000FF"/>
                </a:solidFill>
                <a:latin typeface="Times New Roman" pitchFamily="18" charset="0"/>
                <a:cs typeface="Times New Roman" pitchFamily="18" charset="0"/>
              </a:rPr>
              <a:t>I. BIÊN ĐỘ VÀ ĐỘ TO CỦA ÂM</a:t>
            </a:r>
          </a:p>
          <a:p>
            <a:pPr marL="514350" indent="-514350" algn="l">
              <a:buAutoNum type="arabicPeriod"/>
            </a:pPr>
            <a:r>
              <a:rPr lang="en-US" sz="2800" b="1" dirty="0" err="1">
                <a:solidFill>
                  <a:srgbClr val="0000FF"/>
                </a:solidFill>
                <a:latin typeface="Times New Roman" pitchFamily="18" charset="0"/>
                <a:cs typeface="Times New Roman" pitchFamily="18" charset="0"/>
              </a:rPr>
              <a:t>Biên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a:t>
            </a:r>
            <a:r>
              <a:rPr lang="en-US" sz="2800" b="1" dirty="0">
                <a:solidFill>
                  <a:srgbClr val="0000FF"/>
                </a:solidFill>
                <a:latin typeface="Times New Roman" pitchFamily="18" charset="0"/>
                <a:cs typeface="Times New Roman" pitchFamily="18" charset="0"/>
              </a:rPr>
              <a:t>:</a:t>
            </a:r>
          </a:p>
          <a:p>
            <a:pPr marL="514350" indent="-514350" algn="l"/>
            <a:endParaRPr lang="en-US" sz="2800" dirty="0">
              <a:solidFill>
                <a:srgbClr val="0000FF"/>
              </a:solidFill>
              <a:latin typeface="Times New Roman" pitchFamily="18" charset="0"/>
              <a:cs typeface="Times New Roman" pitchFamily="18" charset="0"/>
            </a:endParaRP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a:solidFill>
                  <a:srgbClr val="FF00FF"/>
                </a:solidFill>
                <a:latin typeface="Times New Roman" pitchFamily="18" charset="0"/>
                <a:cs typeface="Times New Roman" pitchFamily="18" charset="0"/>
              </a:rPr>
              <a:t>BÀI 10: BIÊN ĐỘ, TẦN SỐ, ĐỘ CAO VÀ ĐỘ TO CỦA ÂM.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srcRect/>
          <a:stretch>
            <a:fillRect/>
          </a:stretch>
        </p:blipFill>
        <p:spPr bwMode="auto">
          <a:xfrm>
            <a:off x="0" y="0"/>
            <a:ext cx="4391025" cy="3724275"/>
          </a:xfrm>
          <a:prstGeom prst="rect">
            <a:avLst/>
          </a:prstGeom>
          <a:noFill/>
          <a:ln w="9525">
            <a:noFill/>
            <a:miter lim="800000"/>
            <a:headEnd/>
            <a:tailEnd/>
          </a:ln>
          <a:effectLst/>
        </p:spPr>
      </p:pic>
      <p:cxnSp>
        <p:nvCxnSpPr>
          <p:cNvPr id="6" name="Straight Arrow Connector 5"/>
          <p:cNvCxnSpPr/>
          <p:nvPr/>
        </p:nvCxnSpPr>
        <p:spPr>
          <a:xfrm flipV="1">
            <a:off x="1988457" y="2743200"/>
            <a:ext cx="1393372" cy="435429"/>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026" name="Picture 2" descr="C:\Users\AsuS\Desktop\Capture.PNG"/>
          <p:cNvPicPr>
            <a:picLocks noChangeAspect="1" noChangeArrowheads="1"/>
          </p:cNvPicPr>
          <p:nvPr/>
        </p:nvPicPr>
        <p:blipFill>
          <a:blip r:embed="rId3"/>
          <a:srcRect/>
          <a:stretch>
            <a:fillRect/>
          </a:stretch>
        </p:blipFill>
        <p:spPr bwMode="auto">
          <a:xfrm>
            <a:off x="4702628" y="0"/>
            <a:ext cx="6589486" cy="3492033"/>
          </a:xfrm>
          <a:prstGeom prst="rect">
            <a:avLst/>
          </a:prstGeom>
          <a:noFill/>
        </p:spPr>
      </p:pic>
      <p:cxnSp>
        <p:nvCxnSpPr>
          <p:cNvPr id="8" name="Straight Arrow Connector 7"/>
          <p:cNvCxnSpPr/>
          <p:nvPr/>
        </p:nvCxnSpPr>
        <p:spPr>
          <a:xfrm rot="5400000">
            <a:off x="10791373" y="1879601"/>
            <a:ext cx="812802" cy="14516"/>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002970" y="3889829"/>
            <a:ext cx="2844801" cy="523220"/>
          </a:xfrm>
          <a:prstGeom prst="rect">
            <a:avLst/>
          </a:prstGeom>
          <a:noFill/>
        </p:spPr>
        <p:txBody>
          <a:bodyPr wrap="square" rtlCol="0">
            <a:spAutoFit/>
          </a:bodyPr>
          <a:lstStyle/>
          <a:p>
            <a:r>
              <a:rPr lang="en-US" sz="2800" dirty="0" err="1">
                <a:solidFill>
                  <a:srgbClr val="FF00FF"/>
                </a:solidFill>
                <a:latin typeface="Times New Roman" pitchFamily="18" charset="0"/>
                <a:cs typeface="Times New Roman" pitchFamily="18" charset="0"/>
              </a:rPr>
              <a:t>Biên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độ</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dao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động</a:t>
            </a:r>
            <a:endParaRPr lang="en-US" sz="2800" dirty="0">
              <a:solidFill>
                <a:srgbClr val="FF00FF"/>
              </a:solidFill>
              <a:latin typeface="Times New Roman" pitchFamily="18" charset="0"/>
              <a:cs typeface="Times New Roman" pitchFamily="18" charset="0"/>
            </a:endParaRPr>
          </a:p>
        </p:txBody>
      </p:sp>
      <p:sp>
        <p:nvSpPr>
          <p:cNvPr id="11" name="TextBox 10"/>
          <p:cNvSpPr txBox="1"/>
          <p:nvPr/>
        </p:nvSpPr>
        <p:spPr>
          <a:xfrm>
            <a:off x="11263086" y="965202"/>
            <a:ext cx="928914" cy="1815882"/>
          </a:xfrm>
          <a:prstGeom prst="rect">
            <a:avLst/>
          </a:prstGeom>
          <a:noFill/>
        </p:spPr>
        <p:txBody>
          <a:bodyPr wrap="square" rtlCol="0">
            <a:spAutoFit/>
          </a:bodyPr>
          <a:lstStyle/>
          <a:p>
            <a:pPr algn="ctr"/>
            <a:r>
              <a:rPr lang="en-US" sz="2800" dirty="0" err="1">
                <a:solidFill>
                  <a:srgbClr val="FF00FF"/>
                </a:solidFill>
                <a:latin typeface="Times New Roman" pitchFamily="18" charset="0"/>
                <a:cs typeface="Times New Roman" pitchFamily="18" charset="0"/>
              </a:rPr>
              <a:t>Biên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độ</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dao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động</a:t>
            </a:r>
            <a:endParaRPr lang="en-US" sz="2800" dirty="0">
              <a:solidFill>
                <a:srgbClr val="FF00FF"/>
              </a:solidFill>
              <a:latin typeface="Times New Roman" pitchFamily="18" charset="0"/>
              <a:cs typeface="Times New Roman" pitchFamily="18" charset="0"/>
            </a:endParaRPr>
          </a:p>
        </p:txBody>
      </p:sp>
      <p:sp>
        <p:nvSpPr>
          <p:cNvPr id="12" name="TextBox 11"/>
          <p:cNvSpPr txBox="1"/>
          <p:nvPr/>
        </p:nvSpPr>
        <p:spPr>
          <a:xfrm>
            <a:off x="4114799" y="4680858"/>
            <a:ext cx="4042230" cy="523220"/>
          </a:xfrm>
          <a:prstGeom prst="rect">
            <a:avLst/>
          </a:prstGeom>
          <a:noFill/>
        </p:spPr>
        <p:txBody>
          <a:bodyPr wrap="square" rtlCol="0">
            <a:spAutoFit/>
          </a:bodyPr>
          <a:lstStyle/>
          <a:p>
            <a:r>
              <a:rPr lang="en-US" sz="2800" dirty="0" err="1">
                <a:solidFill>
                  <a:srgbClr val="FF0000"/>
                </a:solidFill>
                <a:latin typeface="Times New Roman" pitchFamily="18" charset="0"/>
                <a:cs typeface="Times New Roman" pitchFamily="18" charset="0"/>
              </a:rPr>
              <a:t>Biên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độ</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dao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động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gì</a:t>
            </a:r>
            <a:r>
              <a:rPr lang="en-US" sz="2800" dirty="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barn(inHorizontal)">
                                      <p:cBhvr>
                                        <p:cTn id="27" dur="500"/>
                                        <p:tgtEl>
                                          <p:spTgt spid="102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ox(in)">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ox(in)">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12192000" cy="6366680"/>
          </a:xfrm>
          <a:ln>
            <a:noFill/>
          </a:ln>
        </p:spPr>
        <p:txBody>
          <a:bodyPr>
            <a:normAutofit/>
          </a:bodyPr>
          <a:lstStyle/>
          <a:p>
            <a:pPr algn="l"/>
            <a:r>
              <a:rPr lang="en-US" sz="2800" b="1" dirty="0">
                <a:solidFill>
                  <a:srgbClr val="0000FF"/>
                </a:solidFill>
                <a:latin typeface="Times New Roman" pitchFamily="18" charset="0"/>
                <a:cs typeface="Times New Roman" pitchFamily="18" charset="0"/>
              </a:rPr>
              <a:t>I. BIÊN ĐỘ VÀ ĐỘ TO CỦA ÂM</a:t>
            </a:r>
          </a:p>
          <a:p>
            <a:pPr algn="l"/>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Biên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a:t>
            </a:r>
            <a:r>
              <a:rPr lang="en-US" sz="2800" b="1" dirty="0">
                <a:solidFill>
                  <a:srgbClr val="0000FF"/>
                </a:solidFill>
                <a:latin typeface="Times New Roman" pitchFamily="18" charset="0"/>
                <a:cs typeface="Times New Roman" pitchFamily="18" charset="0"/>
              </a:rPr>
              <a:t>:</a:t>
            </a:r>
          </a:p>
          <a:p>
            <a:pPr algn="l"/>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lệch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lớn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so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bằng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nó</a:t>
            </a:r>
            <a:r>
              <a:rPr lang="en-US" sz="2800" dirty="0">
                <a:solidFill>
                  <a:srgbClr val="0000FF"/>
                </a:solidFill>
                <a:latin typeface="Times New Roman" pitchFamily="18" charset="0"/>
                <a:cs typeface="Times New Roman" pitchFamily="18" charset="0"/>
              </a:rPr>
              <a:t>.</a:t>
            </a:r>
          </a:p>
          <a:p>
            <a:pPr algn="l"/>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dài</a:t>
            </a:r>
            <a:r>
              <a:rPr lang="en-US" sz="2800" dirty="0">
                <a:solidFill>
                  <a:srgbClr val="0000FF"/>
                </a:solidFill>
                <a:latin typeface="Times New Roman" pitchFamily="18" charset="0"/>
                <a:cs typeface="Times New Roman" pitchFamily="18" charset="0"/>
              </a:rPr>
              <a:t>.</a:t>
            </a:r>
          </a:p>
          <a:p>
            <a:pPr algn="l"/>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Độ</a:t>
            </a:r>
            <a:r>
              <a:rPr lang="en-US" sz="2800" b="1" dirty="0">
                <a:solidFill>
                  <a:srgbClr val="0000FF"/>
                </a:solidFill>
                <a:latin typeface="Times New Roman" pitchFamily="18" charset="0"/>
                <a:cs typeface="Times New Roman" pitchFamily="18" charset="0"/>
              </a:rPr>
              <a:t> to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âm</a:t>
            </a:r>
            <a:endParaRPr lang="en-US" sz="2800" b="1" dirty="0">
              <a:solidFill>
                <a:srgbClr val="0000FF"/>
              </a:solidFill>
              <a:latin typeface="Times New Roman" pitchFamily="18" charset="0"/>
              <a:cs typeface="Times New Roman" pitchFamily="18" charset="0"/>
            </a:endParaRP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a:solidFill>
                  <a:srgbClr val="FF00FF"/>
                </a:solidFill>
                <a:latin typeface="Times New Roman" pitchFamily="18" charset="0"/>
                <a:cs typeface="Times New Roman" pitchFamily="18" charset="0"/>
              </a:rPr>
              <a:t>BÀI 10: BIÊN ĐỘ, TẦN SỐ, ĐỘ CAO VÀ ĐỘ TO CỦA ÂM.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
                                            <p:txEl>
                                              <p:pRg st="3" end="3"/>
                                            </p:txEl>
                                          </p:spTgt>
                                        </p:tgtEl>
                                        <p:attrNameLst>
                                          <p:attrName>style.visibility</p:attrName>
                                        </p:attrNameLst>
                                      </p:cBhvr>
                                      <p:to>
                                        <p:strVal val="visible"/>
                                      </p:to>
                                    </p:set>
                                    <p:anim calcmode="lin" valueType="num">
                                      <p:cBhvr>
                                        <p:cTn id="16"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3" end="3"/>
                                            </p:txEl>
                                          </p:spTgt>
                                        </p:tgtEl>
                                      </p:cBhvr>
                                    </p:animEffect>
                                  </p:childTnLst>
                                </p:cTn>
                              </p:par>
                              <p:par>
                                <p:cTn id="21" presetID="41" presetClass="entr" presetSubtype="0" fill="hold" nodeType="withEffect">
                                  <p:stCondLst>
                                    <p:cond delay="0"/>
                                  </p:stCondLst>
                                  <p:iterate type="lt">
                                    <p:tmPct val="10000"/>
                                  </p:iterate>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573485" y="3773713"/>
            <a:ext cx="4949373" cy="523220"/>
          </a:xfrm>
          <a:prstGeom prst="rect">
            <a:avLst/>
          </a:prstGeom>
          <a:noFill/>
        </p:spPr>
        <p:txBody>
          <a:bodyPr wrap="square" rtlCol="0">
            <a:spAutoFit/>
          </a:bodyPr>
          <a:lstStyle/>
          <a:p>
            <a:r>
              <a:rPr lang="en-US" sz="2800" dirty="0" err="1">
                <a:solidFill>
                  <a:srgbClr val="FF0000"/>
                </a:solidFill>
                <a:latin typeface="Times New Roman" pitchFamily="18" charset="0"/>
                <a:cs typeface="Times New Roman" pitchFamily="18" charset="0"/>
              </a:rPr>
              <a:t>Nêu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thí</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nghiệm</a:t>
            </a:r>
            <a:r>
              <a:rPr lang="en-US" sz="2800" dirty="0">
                <a:solidFill>
                  <a:srgbClr val="FF0000"/>
                </a:solidFill>
                <a:latin typeface="Times New Roman" pitchFamily="18" charset="0"/>
                <a:cs typeface="Times New Roman" pitchFamily="18" charset="0"/>
              </a:rPr>
              <a:t>?</a:t>
            </a:r>
          </a:p>
        </p:txBody>
      </p:sp>
      <p:sp>
        <p:nvSpPr>
          <p:cNvPr id="12" name="TextBox 11"/>
          <p:cNvSpPr txBox="1"/>
          <p:nvPr/>
        </p:nvSpPr>
        <p:spPr>
          <a:xfrm>
            <a:off x="304800" y="58056"/>
            <a:ext cx="4042230" cy="523220"/>
          </a:xfrm>
          <a:prstGeom prst="rect">
            <a:avLst/>
          </a:prstGeom>
          <a:noFill/>
        </p:spPr>
        <p:txBody>
          <a:bodyPr wrap="square" rtlCol="0">
            <a:spAutoFit/>
          </a:bodyPr>
          <a:lstStyle/>
          <a:p>
            <a:r>
              <a:rPr lang="en-US" sz="2800" dirty="0" err="1">
                <a:solidFill>
                  <a:srgbClr val="FF0000"/>
                </a:solidFill>
                <a:latin typeface="Times New Roman" pitchFamily="18" charset="0"/>
                <a:cs typeface="Times New Roman" pitchFamily="18" charset="0"/>
              </a:rPr>
              <a:t>Tiến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hành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thí</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nghiệm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sau</a:t>
            </a:r>
            <a:r>
              <a:rPr lang="en-US" sz="2800" dirty="0">
                <a:solidFill>
                  <a:srgbClr val="FF0000"/>
                </a:solidFill>
                <a:latin typeface="Times New Roman" pitchFamily="18" charset="0"/>
                <a:cs typeface="Times New Roman" pitchFamily="18" charset="0"/>
              </a:rPr>
              <a:t>:</a:t>
            </a:r>
          </a:p>
        </p:txBody>
      </p:sp>
      <p:pic>
        <p:nvPicPr>
          <p:cNvPr id="2050" name="Picture 2"/>
          <p:cNvPicPr>
            <a:picLocks noChangeAspect="1" noChangeArrowheads="1"/>
          </p:cNvPicPr>
          <p:nvPr/>
        </p:nvPicPr>
        <p:blipFill>
          <a:blip r:embed="rId2"/>
          <a:srcRect/>
          <a:stretch>
            <a:fillRect/>
          </a:stretch>
        </p:blipFill>
        <p:spPr bwMode="auto">
          <a:xfrm>
            <a:off x="0" y="575128"/>
            <a:ext cx="8986320" cy="2966358"/>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2162373" y="3178629"/>
            <a:ext cx="2772484" cy="3679371"/>
          </a:xfrm>
          <a:prstGeom prst="rect">
            <a:avLst/>
          </a:prstGeom>
          <a:noFill/>
          <a:ln w="9525">
            <a:noFill/>
            <a:miter lim="800000"/>
            <a:headEnd/>
            <a:tailEnd/>
          </a:ln>
          <a:effectLst/>
        </p:spPr>
      </p:pic>
      <p:sp>
        <p:nvSpPr>
          <p:cNvPr id="13" name="TextBox 12"/>
          <p:cNvSpPr txBox="1"/>
          <p:nvPr/>
        </p:nvSpPr>
        <p:spPr>
          <a:xfrm>
            <a:off x="5522685" y="4492170"/>
            <a:ext cx="6074229" cy="1384995"/>
          </a:xfrm>
          <a:prstGeom prst="rect">
            <a:avLst/>
          </a:prstGeom>
          <a:noFill/>
        </p:spPr>
        <p:txBody>
          <a:bodyPr wrap="square" rtlCol="0">
            <a:spAutoFit/>
          </a:bodyPr>
          <a:lstStyle/>
          <a:p>
            <a:pPr algn="just"/>
            <a:r>
              <a:rPr lang="en-US" sz="2800" dirty="0" err="1">
                <a:solidFill>
                  <a:srgbClr val="FF00FF"/>
                </a:solidFill>
                <a:latin typeface="Times New Roman" pitchFamily="18" charset="0"/>
                <a:cs typeface="Times New Roman" pitchFamily="18" charset="0"/>
              </a:rPr>
              <a:t>Kết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quả</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của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thí</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nghiệm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Tiếng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trống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càng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lớn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quả</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bóng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lệch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càng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nhiều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biên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độ</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dao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động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của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mặt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trống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càng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lớn</a:t>
            </a:r>
            <a:r>
              <a:rPr lang="en-US" sz="2800" dirty="0">
                <a:solidFill>
                  <a:srgbClr val="FF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dissolve">
                                      <p:cBhvr>
                                        <p:cTn id="11" dur="500"/>
                                        <p:tgtEl>
                                          <p:spTgt spid="2050"/>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dissolve">
                                      <p:cBhvr>
                                        <p:cTn id="15" dur="500"/>
                                        <p:tgtEl>
                                          <p:spTgt spid="2051"/>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ox(i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ox(in)">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12192000" cy="6366680"/>
          </a:xfrm>
          <a:ln>
            <a:noFill/>
          </a:ln>
        </p:spPr>
        <p:txBody>
          <a:bodyPr>
            <a:normAutofit/>
          </a:bodyPr>
          <a:lstStyle/>
          <a:p>
            <a:pPr algn="l"/>
            <a:r>
              <a:rPr lang="en-US" sz="2800" b="1" dirty="0">
                <a:solidFill>
                  <a:srgbClr val="0000FF"/>
                </a:solidFill>
                <a:latin typeface="Times New Roman" pitchFamily="18" charset="0"/>
                <a:cs typeface="Times New Roman" pitchFamily="18" charset="0"/>
              </a:rPr>
              <a:t>I. BIÊN ĐỘ VÀ ĐỘ TO CỦA ÂM</a:t>
            </a:r>
          </a:p>
          <a:p>
            <a:pPr algn="l"/>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Biên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a:t>
            </a:r>
            <a:r>
              <a:rPr lang="en-US" sz="2800" b="1" dirty="0">
                <a:solidFill>
                  <a:srgbClr val="0000FF"/>
                </a:solidFill>
                <a:latin typeface="Times New Roman" pitchFamily="18" charset="0"/>
                <a:cs typeface="Times New Roman" pitchFamily="18" charset="0"/>
              </a:rPr>
              <a:t>:</a:t>
            </a:r>
          </a:p>
          <a:p>
            <a:pPr algn="l"/>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lệch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lớn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so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bằng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nó</a:t>
            </a:r>
            <a:r>
              <a:rPr lang="en-US" sz="2800" dirty="0">
                <a:solidFill>
                  <a:srgbClr val="0000FF"/>
                </a:solidFill>
                <a:latin typeface="Times New Roman" pitchFamily="18" charset="0"/>
                <a:cs typeface="Times New Roman" pitchFamily="18" charset="0"/>
              </a:rPr>
              <a:t>.</a:t>
            </a:r>
          </a:p>
          <a:p>
            <a:pPr algn="l"/>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dài</a:t>
            </a:r>
            <a:r>
              <a:rPr lang="en-US" sz="2800" dirty="0">
                <a:solidFill>
                  <a:srgbClr val="0000FF"/>
                </a:solidFill>
                <a:latin typeface="Times New Roman" pitchFamily="18" charset="0"/>
                <a:cs typeface="Times New Roman" pitchFamily="18" charset="0"/>
              </a:rPr>
              <a:t>.</a:t>
            </a:r>
          </a:p>
          <a:p>
            <a:pPr algn="l"/>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Độ</a:t>
            </a:r>
            <a:r>
              <a:rPr lang="en-US" sz="2800" b="1" dirty="0">
                <a:solidFill>
                  <a:srgbClr val="0000FF"/>
                </a:solidFill>
                <a:latin typeface="Times New Roman" pitchFamily="18" charset="0"/>
                <a:cs typeface="Times New Roman" pitchFamily="18" charset="0"/>
              </a:rPr>
              <a:t> to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âm</a:t>
            </a:r>
            <a:endParaRPr lang="en-US" sz="2800" b="1" dirty="0">
              <a:solidFill>
                <a:srgbClr val="0000FF"/>
              </a:solidFill>
              <a:latin typeface="Times New Roman" pitchFamily="18" charset="0"/>
              <a:cs typeface="Times New Roman" pitchFamily="18" charset="0"/>
            </a:endParaRPr>
          </a:p>
          <a:p>
            <a:pPr algn="l"/>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càng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lớn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càng</a:t>
            </a:r>
            <a:r>
              <a:rPr lang="en-US" sz="2800" dirty="0">
                <a:solidFill>
                  <a:srgbClr val="0000FF"/>
                </a:solidFill>
                <a:latin typeface="Times New Roman" pitchFamily="18" charset="0"/>
                <a:cs typeface="Times New Roman" pitchFamily="18" charset="0"/>
              </a:rPr>
              <a:t> to.</a:t>
            </a:r>
          </a:p>
          <a:p>
            <a:pPr algn="l">
              <a:buFontTx/>
              <a:buChar cha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to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bằng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đêxiben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hiệu</a:t>
            </a:r>
            <a:r>
              <a:rPr lang="en-US" sz="2800" dirty="0">
                <a:solidFill>
                  <a:srgbClr val="0000FF"/>
                </a:solidFill>
                <a:latin typeface="Times New Roman" pitchFamily="18" charset="0"/>
                <a:cs typeface="Times New Roman" pitchFamily="18" charset="0"/>
              </a:rPr>
              <a:t> dB.</a:t>
            </a:r>
          </a:p>
          <a:p>
            <a:pPr algn="l"/>
            <a:endParaRPr lang="en-US" sz="2800" dirty="0">
              <a:solidFill>
                <a:srgbClr val="0000FF"/>
              </a:solidFill>
              <a:latin typeface="Times New Roman" pitchFamily="18" charset="0"/>
              <a:cs typeface="Times New Roman" pitchFamily="18" charset="0"/>
            </a:endParaRP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a:solidFill>
                  <a:srgbClr val="FF00FF"/>
                </a:solidFill>
                <a:latin typeface="Times New Roman" pitchFamily="18" charset="0"/>
                <a:cs typeface="Times New Roman" pitchFamily="18" charset="0"/>
              </a:rPr>
              <a:t>BÀI 10: BIÊN ĐỘ, TẦN SỐ, ĐỘ CAO VÀ ĐỘ TO CỦA ÂM.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p:cTn id="7" dur="5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5" end="5"/>
                                            </p:txEl>
                                          </p:spTgt>
                                        </p:tgtEl>
                                      </p:cBhvr>
                                    </p:animEffect>
                                  </p:childTnLst>
                                </p:cTn>
                              </p:par>
                              <p:par>
                                <p:cTn id="12" presetID="41" presetClass="entr" presetSubtype="0" fill="hold" nodeType="withEffect">
                                  <p:stCondLst>
                                    <p:cond delay="0"/>
                                  </p:stCondLst>
                                  <p:iterate type="lt">
                                    <p:tmPct val="10000"/>
                                  </p:iterate>
                                  <p:childTnLst>
                                    <p:set>
                                      <p:cBhvr>
                                        <p:cTn id="13" dur="1" fill="hold">
                                          <p:stCondLst>
                                            <p:cond delay="0"/>
                                          </p:stCondLst>
                                        </p:cTn>
                                        <p:tgtEl>
                                          <p:spTgt spid="3">
                                            <p:txEl>
                                              <p:pRg st="6" end="6"/>
                                            </p:txEl>
                                          </p:spTgt>
                                        </p:tgtEl>
                                        <p:attrNameLst>
                                          <p:attrName>style.visibility</p:attrName>
                                        </p:attrNameLst>
                                      </p:cBhvr>
                                      <p:to>
                                        <p:strVal val="visible"/>
                                      </p:to>
                                    </p:set>
                                    <p:anim calcmode="lin" valueType="num">
                                      <p:cBhvr>
                                        <p:cTn id="14" dur="50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304471" y="0"/>
            <a:ext cx="9030410" cy="68580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3965640" y="232230"/>
            <a:ext cx="4427246" cy="2192338"/>
          </a:xfrm>
          <a:prstGeom prst="rect">
            <a:avLst/>
          </a:prstGeom>
          <a:noFill/>
          <a:ln w="9525">
            <a:noFill/>
            <a:miter lim="800000"/>
            <a:headEnd/>
            <a:tailEnd/>
          </a:ln>
          <a:effectLst/>
        </p:spPr>
      </p:pic>
      <p:sp>
        <p:nvSpPr>
          <p:cNvPr id="9" name="Rectangle 8"/>
          <p:cNvSpPr/>
          <p:nvPr/>
        </p:nvSpPr>
        <p:spPr>
          <a:xfrm>
            <a:off x="2975428" y="2496235"/>
            <a:ext cx="6705600" cy="954107"/>
          </a:xfrm>
          <a:prstGeom prst="rect">
            <a:avLst/>
          </a:prstGeom>
        </p:spPr>
        <p:txBody>
          <a:bodyPr wrap="square">
            <a:spAutoFit/>
          </a:bodyPr>
          <a:lstStyle/>
          <a:p>
            <a:r>
              <a:rPr lang="vi-VN" sz="2800" dirty="0">
                <a:solidFill>
                  <a:srgbClr val="FF00FF"/>
                </a:solidFill>
                <a:latin typeface="Times New Roman" pitchFamily="18" charset="0"/>
                <a:cs typeface="Times New Roman" pitchFamily="18" charset="0"/>
              </a:rPr>
              <a:t>Khi gảy mạnh dây đàn, biên độ dao động của dây đàn càng lớn thì tiếng đàn càng to.</a:t>
            </a:r>
            <a:endParaRPr lang="en-US" sz="2800" dirty="0">
              <a:solidFill>
                <a:srgbClr val="FF00FF"/>
              </a:solidFill>
              <a:latin typeface="Times New Roman" pitchFamily="18" charset="0"/>
              <a:cs typeface="Times New Roman" pitchFamily="18" charset="0"/>
            </a:endParaRPr>
          </a:p>
        </p:txBody>
      </p:sp>
      <p:pic>
        <p:nvPicPr>
          <p:cNvPr id="3076" name="Picture 4"/>
          <p:cNvPicPr>
            <a:picLocks noChangeAspect="1" noChangeArrowheads="1"/>
          </p:cNvPicPr>
          <p:nvPr/>
        </p:nvPicPr>
        <p:blipFill>
          <a:blip r:embed="rId4"/>
          <a:srcRect/>
          <a:stretch>
            <a:fillRect/>
          </a:stretch>
        </p:blipFill>
        <p:spPr bwMode="auto">
          <a:xfrm>
            <a:off x="2797857" y="0"/>
            <a:ext cx="7289572" cy="5043970"/>
          </a:xfrm>
          <a:prstGeom prst="rect">
            <a:avLst/>
          </a:prstGeom>
          <a:noFill/>
          <a:ln w="9525">
            <a:noFill/>
            <a:miter lim="800000"/>
            <a:headEnd/>
            <a:tailEnd/>
          </a:ln>
          <a:effectLst/>
        </p:spPr>
      </p:pic>
      <p:sp>
        <p:nvSpPr>
          <p:cNvPr id="11" name="Rectangle 10"/>
          <p:cNvSpPr/>
          <p:nvPr/>
        </p:nvSpPr>
        <p:spPr>
          <a:xfrm>
            <a:off x="2859314" y="4839677"/>
            <a:ext cx="7358743" cy="1384995"/>
          </a:xfrm>
          <a:prstGeom prst="rect">
            <a:avLst/>
          </a:prstGeom>
        </p:spPr>
        <p:txBody>
          <a:bodyPr wrap="square">
            <a:spAutoFit/>
          </a:bodyPr>
          <a:lstStyle/>
          <a:p>
            <a:r>
              <a:rPr lang="en-US" sz="2800" dirty="0">
                <a:solidFill>
                  <a:srgbClr val="FF00FF"/>
                </a:solidFill>
                <a:latin typeface="Times New Roman" pitchFamily="18" charset="0"/>
                <a:cs typeface="Times New Roman" pitchFamily="18" charset="0"/>
              </a:rPr>
              <a:t>M</a:t>
            </a:r>
            <a:r>
              <a:rPr lang="vi-VN" sz="2800" dirty="0">
                <a:solidFill>
                  <a:srgbClr val="FF00FF"/>
                </a:solidFill>
                <a:latin typeface="Times New Roman" pitchFamily="18" charset="0"/>
                <a:cs typeface="Times New Roman" pitchFamily="18" charset="0"/>
              </a:rPr>
              <a:t>ối liên giữa độ to của âm và biên độ âm:</a:t>
            </a:r>
          </a:p>
          <a:p>
            <a:r>
              <a:rPr lang="vi-VN" sz="2800" dirty="0">
                <a:solidFill>
                  <a:srgbClr val="FF00FF"/>
                </a:solidFill>
                <a:latin typeface="Times New Roman" pitchFamily="18" charset="0"/>
                <a:cs typeface="Times New Roman" pitchFamily="18" charset="0"/>
              </a:rPr>
              <a:t>+ Biên độ âm càng lớn thì âm phát ra càng to.</a:t>
            </a:r>
          </a:p>
          <a:p>
            <a:r>
              <a:rPr lang="vi-VN" sz="2800" dirty="0">
                <a:solidFill>
                  <a:srgbClr val="FF00FF"/>
                </a:solidFill>
                <a:latin typeface="Times New Roman" pitchFamily="18" charset="0"/>
                <a:cs typeface="Times New Roman" pitchFamily="18" charset="0"/>
              </a:rPr>
              <a:t>+ Biên độ âm càng nhỏ thì âm phát ra càng nhỏ.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900" decel="100000" fill="hold"/>
                                        <p:tgtEl>
                                          <p:spTgt spid="307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07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 presetClass="exit" presetSubtype="16" fill="hold" nodeType="clickEffect">
                                  <p:stCondLst>
                                    <p:cond delay="0"/>
                                  </p:stCondLst>
                                  <p:childTnLst>
                                    <p:animEffect transition="out" filter="box(in)">
                                      <p:cBhvr>
                                        <p:cTn id="14" dur="500"/>
                                        <p:tgtEl>
                                          <p:spTgt spid="3074"/>
                                        </p:tgtEl>
                                      </p:cBhvr>
                                    </p:animEffect>
                                    <p:set>
                                      <p:cBhvr>
                                        <p:cTn id="15" dur="1" fill="hold">
                                          <p:stCondLst>
                                            <p:cond delay="499"/>
                                          </p:stCondLst>
                                        </p:cTn>
                                        <p:tgtEl>
                                          <p:spTgt spid="3074"/>
                                        </p:tgtEl>
                                        <p:attrNameLst>
                                          <p:attrName>style.visibility</p:attrName>
                                        </p:attrNameLst>
                                      </p:cBhvr>
                                      <p:to>
                                        <p:strVal val="hidden"/>
                                      </p:to>
                                    </p:set>
                                  </p:childTnLst>
                                </p:cTn>
                              </p:par>
                              <p:par>
                                <p:cTn id="16" presetID="7" presetClass="entr" presetSubtype="4" fill="hold" nodeType="withEffect">
                                  <p:stCondLst>
                                    <p:cond delay="0"/>
                                  </p:stCondLst>
                                  <p:childTnLst>
                                    <p:set>
                                      <p:cBhvr>
                                        <p:cTn id="17" dur="1" fill="hold">
                                          <p:stCondLst>
                                            <p:cond delay="0"/>
                                          </p:stCondLst>
                                        </p:cTn>
                                        <p:tgtEl>
                                          <p:spTgt spid="3075"/>
                                        </p:tgtEl>
                                        <p:attrNameLst>
                                          <p:attrName>style.visibility</p:attrName>
                                        </p:attrNameLst>
                                      </p:cBhvr>
                                      <p:to>
                                        <p:strVal val="visible"/>
                                      </p:to>
                                    </p:set>
                                    <p:anim calcmode="lin" valueType="num">
                                      <p:cBhvr additive="base">
                                        <p:cTn id="18" dur="1000" fill="hold"/>
                                        <p:tgtEl>
                                          <p:spTgt spid="3075"/>
                                        </p:tgtEl>
                                        <p:attrNameLst>
                                          <p:attrName>ppt_x</p:attrName>
                                        </p:attrNameLst>
                                      </p:cBhvr>
                                      <p:tavLst>
                                        <p:tav tm="0">
                                          <p:val>
                                            <p:strVal val="#ppt_x"/>
                                          </p:val>
                                        </p:tav>
                                        <p:tav tm="100000">
                                          <p:val>
                                            <p:strVal val="#ppt_x"/>
                                          </p:val>
                                        </p:tav>
                                      </p:tavLst>
                                    </p:anim>
                                    <p:anim calcmode="lin" valueType="num">
                                      <p:cBhvr additive="base">
                                        <p:cTn id="19" dur="10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iterate type="lt">
                                    <p:tmPct val="5000"/>
                                  </p:iterate>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 calcmode="lin" valueType="num">
                                      <p:cBhvr>
                                        <p:cTn id="26" dur="500" fill="hold"/>
                                        <p:tgtEl>
                                          <p:spTgt spid="9"/>
                                        </p:tgtEl>
                                        <p:attrNameLst>
                                          <p:attrName>style.rotation</p:attrName>
                                        </p:attrNameLst>
                                      </p:cBhvr>
                                      <p:tavLst>
                                        <p:tav tm="0">
                                          <p:val>
                                            <p:fltVal val="90"/>
                                          </p:val>
                                        </p:tav>
                                        <p:tav tm="100000">
                                          <p:val>
                                            <p:fltVal val="0"/>
                                          </p:val>
                                        </p:tav>
                                      </p:tavLst>
                                    </p:anim>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3076"/>
                                        </p:tgtEl>
                                        <p:attrNameLst>
                                          <p:attrName>style.visibility</p:attrName>
                                        </p:attrNameLst>
                                      </p:cBhvr>
                                      <p:to>
                                        <p:strVal val="visible"/>
                                      </p:to>
                                    </p:set>
                                    <p:anim calcmode="lin" valueType="num">
                                      <p:cBhvr>
                                        <p:cTn id="32" dur="500" fill="hold"/>
                                        <p:tgtEl>
                                          <p:spTgt spid="3076"/>
                                        </p:tgtEl>
                                        <p:attrNameLst>
                                          <p:attrName>ppt_w</p:attrName>
                                        </p:attrNameLst>
                                      </p:cBhvr>
                                      <p:tavLst>
                                        <p:tav tm="0">
                                          <p:val>
                                            <p:fltVal val="0"/>
                                          </p:val>
                                        </p:tav>
                                        <p:tav tm="100000">
                                          <p:val>
                                            <p:strVal val="#ppt_w"/>
                                          </p:val>
                                        </p:tav>
                                      </p:tavLst>
                                    </p:anim>
                                    <p:anim calcmode="lin" valueType="num">
                                      <p:cBhvr>
                                        <p:cTn id="33" dur="500" fill="hold"/>
                                        <p:tgtEl>
                                          <p:spTgt spid="3076"/>
                                        </p:tgtEl>
                                        <p:attrNameLst>
                                          <p:attrName>ppt_h</p:attrName>
                                        </p:attrNameLst>
                                      </p:cBhvr>
                                      <p:tavLst>
                                        <p:tav tm="0">
                                          <p:val>
                                            <p:fltVal val="0"/>
                                          </p:val>
                                        </p:tav>
                                        <p:tav tm="100000">
                                          <p:val>
                                            <p:strVal val="#ppt_h"/>
                                          </p:val>
                                        </p:tav>
                                      </p:tavLst>
                                    </p:anim>
                                    <p:animEffect transition="in" filter="fade">
                                      <p:cBhvr>
                                        <p:cTn id="34" dur="500"/>
                                        <p:tgtEl>
                                          <p:spTgt spid="3076"/>
                                        </p:tgtEl>
                                      </p:cBhvr>
                                    </p:animEffect>
                                  </p:childTnLst>
                                </p:cTn>
                              </p:par>
                              <p:par>
                                <p:cTn id="35" presetID="4" presetClass="exit" presetSubtype="16" fill="hold" grpId="1" nodeType="withEffect">
                                  <p:stCondLst>
                                    <p:cond delay="0"/>
                                  </p:stCondLst>
                                  <p:iterate type="lt">
                                    <p:tmPct val="0"/>
                                  </p:iterate>
                                  <p:childTnLst>
                                    <p:animEffect transition="out" filter="box(in)">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par>
                                <p:cTn id="38" presetID="4" presetClass="exit" presetSubtype="16" fill="hold" nodeType="withEffect">
                                  <p:stCondLst>
                                    <p:cond delay="0"/>
                                  </p:stCondLst>
                                  <p:childTnLst>
                                    <p:animEffect transition="out" filter="box(in)">
                                      <p:cBhvr>
                                        <p:cTn id="39" dur="500"/>
                                        <p:tgtEl>
                                          <p:spTgt spid="3075"/>
                                        </p:tgtEl>
                                      </p:cBhvr>
                                    </p:animEffect>
                                    <p:set>
                                      <p:cBhvr>
                                        <p:cTn id="40" dur="1" fill="hold">
                                          <p:stCondLst>
                                            <p:cond delay="499"/>
                                          </p:stCondLst>
                                        </p:cTn>
                                        <p:tgtEl>
                                          <p:spTgt spid="307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iterate type="lt">
                                    <p:tmPct val="5000"/>
                                  </p:iterate>
                                  <p:childTnLst>
                                    <p:set>
                                      <p:cBhvr>
                                        <p:cTn id="44" dur="1" fill="hold">
                                          <p:stCondLst>
                                            <p:cond delay="0"/>
                                          </p:stCondLst>
                                        </p:cTn>
                                        <p:tgtEl>
                                          <p:spTgt spid="11"/>
                                        </p:tgtEl>
                                        <p:attrNameLst>
                                          <p:attrName>style.visibility</p:attrName>
                                        </p:attrNameLst>
                                      </p:cBhvr>
                                      <p:to>
                                        <p:strVal val="visible"/>
                                      </p:to>
                                    </p:set>
                                    <p:anim calcmode="lin" valueType="num">
                                      <p:cBhvr>
                                        <p:cTn id="45" dur="1000" fill="hold"/>
                                        <p:tgtEl>
                                          <p:spTgt spid="11"/>
                                        </p:tgtEl>
                                        <p:attrNameLst>
                                          <p:attrName>ppt_w</p:attrName>
                                        </p:attrNameLst>
                                      </p:cBhvr>
                                      <p:tavLst>
                                        <p:tav tm="0">
                                          <p:val>
                                            <p:fltVal val="0"/>
                                          </p:val>
                                        </p:tav>
                                        <p:tav tm="100000">
                                          <p:val>
                                            <p:strVal val="#ppt_w"/>
                                          </p:val>
                                        </p:tav>
                                      </p:tavLst>
                                    </p:anim>
                                    <p:anim calcmode="lin" valueType="num">
                                      <p:cBhvr>
                                        <p:cTn id="46" dur="1000" fill="hold"/>
                                        <p:tgtEl>
                                          <p:spTgt spid="11"/>
                                        </p:tgtEl>
                                        <p:attrNameLst>
                                          <p:attrName>ppt_h</p:attrName>
                                        </p:attrNameLst>
                                      </p:cBhvr>
                                      <p:tavLst>
                                        <p:tav tm="0">
                                          <p:val>
                                            <p:fltVal val="0"/>
                                          </p:val>
                                        </p:tav>
                                        <p:tav tm="100000">
                                          <p:val>
                                            <p:strVal val="#ppt_h"/>
                                          </p:val>
                                        </p:tav>
                                      </p:tavLst>
                                    </p:anim>
                                    <p:anim calcmode="lin" valueType="num">
                                      <p:cBhvr>
                                        <p:cTn id="47" dur="1000" fill="hold"/>
                                        <p:tgtEl>
                                          <p:spTgt spid="11"/>
                                        </p:tgtEl>
                                        <p:attrNameLst>
                                          <p:attrName>style.rotation</p:attrName>
                                        </p:attrNameLst>
                                      </p:cBhvr>
                                      <p:tavLst>
                                        <p:tav tm="0">
                                          <p:val>
                                            <p:fltVal val="90"/>
                                          </p:val>
                                        </p:tav>
                                        <p:tav tm="100000">
                                          <p:val>
                                            <p:fltVal val="0"/>
                                          </p:val>
                                        </p:tav>
                                      </p:tavLst>
                                    </p:anim>
                                    <p:animEffect transition="in" filter="fade">
                                      <p:cBhvr>
                                        <p:cTn id="4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1"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2179</TotalTime>
  <Words>2328</Words>
  <Application>Microsoft Office PowerPoint</Application>
  <PresentationFormat>Widescreen</PresentationFormat>
  <Paragraphs>174</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Times New Roman</vt: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Administrator</cp:lastModifiedBy>
  <cp:revision>390</cp:revision>
  <dcterms:created xsi:type="dcterms:W3CDTF">2022-07-11T10:05:56Z</dcterms:created>
  <dcterms:modified xsi:type="dcterms:W3CDTF">2024-12-04T04:47:16Z</dcterms:modified>
</cp:coreProperties>
</file>